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65" r:id="rId2"/>
    <p:sldId id="257" r:id="rId3"/>
    <p:sldId id="259" r:id="rId4"/>
    <p:sldId id="258" r:id="rId5"/>
    <p:sldId id="260" r:id="rId6"/>
    <p:sldId id="261" r:id="rId7"/>
    <p:sldId id="263" r:id="rId8"/>
    <p:sldId id="262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42E10"/>
    <a:srgbClr val="415928"/>
    <a:srgbClr val="FFFFFF"/>
    <a:srgbClr val="92BB6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09411AE-85F3-4637-9BB8-8B2974D1D21A}" v="10" dt="2024-12-06T17:13:33.84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384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aura Hooper" userId="c7592c86-89d2-4053-bb21-f4f4479d71c8" providerId="ADAL" clId="{32A896F0-AF52-4AFE-A48B-76A6A5CD70D9}"/>
    <pc:docChg chg="undo custSel delSld modSld">
      <pc:chgData name="Laura Hooper" userId="c7592c86-89d2-4053-bb21-f4f4479d71c8" providerId="ADAL" clId="{32A896F0-AF52-4AFE-A48B-76A6A5CD70D9}" dt="2024-12-06T16:45:40.109" v="4" actId="47"/>
      <pc:docMkLst>
        <pc:docMk/>
      </pc:docMkLst>
      <pc:sldChg chg="addSp delSp mod addAnim">
        <pc:chgData name="Laura Hooper" userId="c7592c86-89d2-4053-bb21-f4f4479d71c8" providerId="ADAL" clId="{32A896F0-AF52-4AFE-A48B-76A6A5CD70D9}" dt="2024-12-06T16:45:34.892" v="3" actId="478"/>
        <pc:sldMkLst>
          <pc:docMk/>
          <pc:sldMk cId="1928258598" sldId="265"/>
        </pc:sldMkLst>
        <pc:spChg chg="del">
          <ac:chgData name="Laura Hooper" userId="c7592c86-89d2-4053-bb21-f4f4479d71c8" providerId="ADAL" clId="{32A896F0-AF52-4AFE-A48B-76A6A5CD70D9}" dt="2024-12-06T16:45:34.892" v="3" actId="478"/>
          <ac:spMkLst>
            <pc:docMk/>
            <pc:sldMk cId="1928258598" sldId="265"/>
            <ac:spMk id="36" creationId="{37899AD3-4AD9-D28F-18F3-8AF82053625E}"/>
          </ac:spMkLst>
        </pc:spChg>
        <pc:spChg chg="del">
          <ac:chgData name="Laura Hooper" userId="c7592c86-89d2-4053-bb21-f4f4479d71c8" providerId="ADAL" clId="{32A896F0-AF52-4AFE-A48B-76A6A5CD70D9}" dt="2024-12-06T16:45:34.892" v="3" actId="478"/>
          <ac:spMkLst>
            <pc:docMk/>
            <pc:sldMk cId="1928258598" sldId="265"/>
            <ac:spMk id="37" creationId="{36824CAA-C44C-8F24-0930-7C2313297A11}"/>
          </ac:spMkLst>
        </pc:spChg>
        <pc:spChg chg="del">
          <ac:chgData name="Laura Hooper" userId="c7592c86-89d2-4053-bb21-f4f4479d71c8" providerId="ADAL" clId="{32A896F0-AF52-4AFE-A48B-76A6A5CD70D9}" dt="2024-12-06T16:45:34.892" v="3" actId="478"/>
          <ac:spMkLst>
            <pc:docMk/>
            <pc:sldMk cId="1928258598" sldId="265"/>
            <ac:spMk id="38" creationId="{991A1D16-A597-B603-70CE-BCF2E19BFF3B}"/>
          </ac:spMkLst>
        </pc:spChg>
        <pc:spChg chg="del">
          <ac:chgData name="Laura Hooper" userId="c7592c86-89d2-4053-bb21-f4f4479d71c8" providerId="ADAL" clId="{32A896F0-AF52-4AFE-A48B-76A6A5CD70D9}" dt="2024-12-06T16:45:34.892" v="3" actId="478"/>
          <ac:spMkLst>
            <pc:docMk/>
            <pc:sldMk cId="1928258598" sldId="265"/>
            <ac:spMk id="39" creationId="{079B3F15-BE4F-3F53-FED1-8B8A0AC4D605}"/>
          </ac:spMkLst>
        </pc:spChg>
        <pc:spChg chg="del">
          <ac:chgData name="Laura Hooper" userId="c7592c86-89d2-4053-bb21-f4f4479d71c8" providerId="ADAL" clId="{32A896F0-AF52-4AFE-A48B-76A6A5CD70D9}" dt="2024-12-06T16:45:34.892" v="3" actId="478"/>
          <ac:spMkLst>
            <pc:docMk/>
            <pc:sldMk cId="1928258598" sldId="265"/>
            <ac:spMk id="40" creationId="{C58ACCA3-D2E0-0A87-966C-99CDFC422563}"/>
          </ac:spMkLst>
        </pc:spChg>
        <pc:grpChg chg="add">
          <ac:chgData name="Laura Hooper" userId="c7592c86-89d2-4053-bb21-f4f4479d71c8" providerId="ADAL" clId="{32A896F0-AF52-4AFE-A48B-76A6A5CD70D9}" dt="2024-12-06T16:45:25.766" v="2" actId="478"/>
          <ac:grpSpMkLst>
            <pc:docMk/>
            <pc:sldMk cId="1928258598" sldId="265"/>
            <ac:grpSpMk id="33" creationId="{EF9B56BE-64B6-F25D-E3E9-B4C95F56E25E}"/>
          </ac:grpSpMkLst>
        </pc:grpChg>
        <pc:grpChg chg="add">
          <ac:chgData name="Laura Hooper" userId="c7592c86-89d2-4053-bb21-f4f4479d71c8" providerId="ADAL" clId="{32A896F0-AF52-4AFE-A48B-76A6A5CD70D9}" dt="2024-12-06T16:45:25.766" v="2" actId="478"/>
          <ac:grpSpMkLst>
            <pc:docMk/>
            <pc:sldMk cId="1928258598" sldId="265"/>
            <ac:grpSpMk id="34" creationId="{C0C9C0A6-43FD-E920-C9AC-717B1B58A2C1}"/>
          </ac:grpSpMkLst>
        </pc:grpChg>
        <pc:grpChg chg="add">
          <ac:chgData name="Laura Hooper" userId="c7592c86-89d2-4053-bb21-f4f4479d71c8" providerId="ADAL" clId="{32A896F0-AF52-4AFE-A48B-76A6A5CD70D9}" dt="2024-12-06T16:45:25.766" v="2" actId="478"/>
          <ac:grpSpMkLst>
            <pc:docMk/>
            <pc:sldMk cId="1928258598" sldId="265"/>
            <ac:grpSpMk id="35" creationId="{71521A15-ABF8-9464-C818-72A144CF6E04}"/>
          </ac:grpSpMkLst>
        </pc:grpChg>
      </pc:sldChg>
      <pc:sldChg chg="addSp del mod addAnim">
        <pc:chgData name="Laura Hooper" userId="c7592c86-89d2-4053-bb21-f4f4479d71c8" providerId="ADAL" clId="{32A896F0-AF52-4AFE-A48B-76A6A5CD70D9}" dt="2024-12-06T16:45:40.109" v="4" actId="47"/>
        <pc:sldMkLst>
          <pc:docMk/>
          <pc:sldMk cId="1170593921" sldId="266"/>
        </pc:sldMkLst>
        <pc:spChg chg="add">
          <ac:chgData name="Laura Hooper" userId="c7592c86-89d2-4053-bb21-f4f4479d71c8" providerId="ADAL" clId="{32A896F0-AF52-4AFE-A48B-76A6A5CD70D9}" dt="2024-12-06T16:45:25.167" v="0" actId="478"/>
          <ac:spMkLst>
            <pc:docMk/>
            <pc:sldMk cId="1170593921" sldId="266"/>
            <ac:spMk id="36" creationId="{37899AD3-4AD9-D28F-18F3-8AF82053625E}"/>
          </ac:spMkLst>
        </pc:spChg>
        <pc:spChg chg="add">
          <ac:chgData name="Laura Hooper" userId="c7592c86-89d2-4053-bb21-f4f4479d71c8" providerId="ADAL" clId="{32A896F0-AF52-4AFE-A48B-76A6A5CD70D9}" dt="2024-12-06T16:45:25.547" v="1" actId="478"/>
          <ac:spMkLst>
            <pc:docMk/>
            <pc:sldMk cId="1170593921" sldId="266"/>
            <ac:spMk id="37" creationId="{36824CAA-C44C-8F24-0930-7C2313297A11}"/>
          </ac:spMkLst>
        </pc:spChg>
        <pc:spChg chg="add">
          <ac:chgData name="Laura Hooper" userId="c7592c86-89d2-4053-bb21-f4f4479d71c8" providerId="ADAL" clId="{32A896F0-AF52-4AFE-A48B-76A6A5CD70D9}" dt="2024-12-06T16:45:25.547" v="1" actId="478"/>
          <ac:spMkLst>
            <pc:docMk/>
            <pc:sldMk cId="1170593921" sldId="266"/>
            <ac:spMk id="38" creationId="{991A1D16-A597-B603-70CE-BCF2E19BFF3B}"/>
          </ac:spMkLst>
        </pc:spChg>
        <pc:spChg chg="add">
          <ac:chgData name="Laura Hooper" userId="c7592c86-89d2-4053-bb21-f4f4479d71c8" providerId="ADAL" clId="{32A896F0-AF52-4AFE-A48B-76A6A5CD70D9}" dt="2024-12-06T16:45:25.547" v="1" actId="478"/>
          <ac:spMkLst>
            <pc:docMk/>
            <pc:sldMk cId="1170593921" sldId="266"/>
            <ac:spMk id="39" creationId="{079B3F15-BE4F-3F53-FED1-8B8A0AC4D605}"/>
          </ac:spMkLst>
        </pc:spChg>
        <pc:spChg chg="add">
          <ac:chgData name="Laura Hooper" userId="c7592c86-89d2-4053-bb21-f4f4479d71c8" providerId="ADAL" clId="{32A896F0-AF52-4AFE-A48B-76A6A5CD70D9}" dt="2024-12-06T16:45:25.547" v="1" actId="478"/>
          <ac:spMkLst>
            <pc:docMk/>
            <pc:sldMk cId="1170593921" sldId="266"/>
            <ac:spMk id="40" creationId="{C58ACCA3-D2E0-0A87-966C-99CDFC422563}"/>
          </ac:spMkLst>
        </pc:spChg>
        <pc:grpChg chg="add">
          <ac:chgData name="Laura Hooper" userId="c7592c86-89d2-4053-bb21-f4f4479d71c8" providerId="ADAL" clId="{32A896F0-AF52-4AFE-A48B-76A6A5CD70D9}" dt="2024-12-06T16:45:25.547" v="1" actId="478"/>
          <ac:grpSpMkLst>
            <pc:docMk/>
            <pc:sldMk cId="1170593921" sldId="266"/>
            <ac:grpSpMk id="30" creationId="{52E93A26-78B1-B9DD-4A83-E2133895FF9F}"/>
          </ac:grpSpMkLst>
        </pc:grpChg>
        <pc:grpChg chg="add">
          <ac:chgData name="Laura Hooper" userId="c7592c86-89d2-4053-bb21-f4f4479d71c8" providerId="ADAL" clId="{32A896F0-AF52-4AFE-A48B-76A6A5CD70D9}" dt="2024-12-06T16:45:25.547" v="1" actId="478"/>
          <ac:grpSpMkLst>
            <pc:docMk/>
            <pc:sldMk cId="1170593921" sldId="266"/>
            <ac:grpSpMk id="31" creationId="{4800882E-3BE3-F034-D149-198A1C05D13E}"/>
          </ac:grpSpMkLst>
        </pc:grpChg>
        <pc:grpChg chg="add">
          <ac:chgData name="Laura Hooper" userId="c7592c86-89d2-4053-bb21-f4f4479d71c8" providerId="ADAL" clId="{32A896F0-AF52-4AFE-A48B-76A6A5CD70D9}" dt="2024-12-06T16:45:25.547" v="1" actId="478"/>
          <ac:grpSpMkLst>
            <pc:docMk/>
            <pc:sldMk cId="1170593921" sldId="266"/>
            <ac:grpSpMk id="32" creationId="{C0DC205C-6EBF-0E28-CA24-90170D539983}"/>
          </ac:grpSpMkLst>
        </pc:grpChg>
      </pc:sldChg>
    </pc:docChg>
  </pc:docChgLst>
  <pc:docChgLst>
    <pc:chgData name="Laura Hooper" userId="c7592c86-89d2-4053-bb21-f4f4479d71c8" providerId="ADAL" clId="{B09411AE-85F3-4637-9BB8-8B2974D1D21A}"/>
    <pc:docChg chg="modSld">
      <pc:chgData name="Laura Hooper" userId="c7592c86-89d2-4053-bb21-f4f4479d71c8" providerId="ADAL" clId="{B09411AE-85F3-4637-9BB8-8B2974D1D21A}" dt="2024-12-06T17:13:33.843" v="9"/>
      <pc:docMkLst>
        <pc:docMk/>
      </pc:docMkLst>
      <pc:sldChg chg="modAnim">
        <pc:chgData name="Laura Hooper" userId="c7592c86-89d2-4053-bb21-f4f4479d71c8" providerId="ADAL" clId="{B09411AE-85F3-4637-9BB8-8B2974D1D21A}" dt="2024-12-06T17:13:33.843" v="9"/>
        <pc:sldMkLst>
          <pc:docMk/>
          <pc:sldMk cId="536922688" sldId="262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770D4B-9627-4CF9-9604-A5E87614C4DA}" type="datetimeFigureOut">
              <a:rPr lang="en-GB" smtClean="0"/>
              <a:t>06/12/2024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0AFB23-C705-48E1-8DBF-768F432A190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65882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0AFB23-C705-48E1-8DBF-768F432A190F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69854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0AFB23-C705-48E1-8DBF-768F432A190F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94533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0AFB23-C705-48E1-8DBF-768F432A190F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29478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92558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svg"/><Relationship Id="rId4" Type="http://schemas.openxmlformats.org/officeDocument/2006/relationships/image" Target="../media/image2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DA4638C4-BE6E-6729-4339-FED1CF94DE13}"/>
              </a:ext>
            </a:extLst>
          </p:cNvPr>
          <p:cNvPicPr>
            <a:picLocks noChangeAspect="1"/>
          </p:cNvPicPr>
          <p:nvPr userDrawn="1"/>
        </p:nvPicPr>
        <p:blipFill>
          <a:blip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2806977" y="-1506893"/>
            <a:ext cx="6578046" cy="9871787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5D62D60A-7E20-1145-E43E-261F1E722F58}"/>
              </a:ext>
            </a:extLst>
          </p:cNvPr>
          <p:cNvPicPr>
            <a:picLocks noChangeAspect="1"/>
          </p:cNvPicPr>
          <p:nvPr userDrawn="1"/>
        </p:nvPicPr>
        <p:blipFill>
          <a:blip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595" y="0"/>
            <a:ext cx="2696035" cy="3195687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25A58FED-0228-C2C5-C5F3-F99FF4D1A5CF}"/>
              </a:ext>
            </a:extLst>
          </p:cNvPr>
          <p:cNvPicPr>
            <a:picLocks noChangeAspect="1"/>
          </p:cNvPicPr>
          <p:nvPr userDrawn="1"/>
        </p:nvPicPr>
        <p:blipFill>
          <a:blip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47314" y="3442319"/>
            <a:ext cx="2343091" cy="335977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D443489-DAF7-9CC1-4376-FE2A1F69D014}"/>
              </a:ext>
            </a:extLst>
          </p:cNvPr>
          <p:cNvSpPr txBox="1"/>
          <p:nvPr userDrawn="1"/>
        </p:nvSpPr>
        <p:spPr>
          <a:xfrm>
            <a:off x="4678786" y="377073"/>
            <a:ext cx="28344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4000" b="1">
                <a:solidFill>
                  <a:srgbClr val="C00000"/>
                </a:solidFill>
                <a:latin typeface="Caveat" pitchFamily="2" charset="0"/>
              </a:rPr>
              <a:t>Christmas Quiz</a:t>
            </a:r>
          </a:p>
        </p:txBody>
      </p:sp>
    </p:spTree>
    <p:extLst>
      <p:ext uri="{BB962C8B-B14F-4D97-AF65-F5344CB8AC3E}">
        <p14:creationId xmlns:p14="http://schemas.microsoft.com/office/powerpoint/2010/main" val="1965139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sv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svg"/><Relationship Id="rId4" Type="http://schemas.openxmlformats.org/officeDocument/2006/relationships/image" Target="../media/image11.svg"/><Relationship Id="rId9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2AAC92B-3643-0E03-03C4-97FA9597193C}"/>
              </a:ext>
            </a:extLst>
          </p:cNvPr>
          <p:cNvSpPr txBox="1"/>
          <p:nvPr/>
        </p:nvSpPr>
        <p:spPr>
          <a:xfrm>
            <a:off x="2492780" y="1170114"/>
            <a:ext cx="720643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000" b="1">
                <a:solidFill>
                  <a:srgbClr val="415928"/>
                </a:solidFill>
                <a:latin typeface="Caveat" pitchFamily="2" charset="0"/>
              </a:rPr>
              <a:t>General Knowledge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2E93A26-78B1-B9DD-4A83-E2133895FF9F}"/>
              </a:ext>
            </a:extLst>
          </p:cNvPr>
          <p:cNvGrpSpPr/>
          <p:nvPr/>
        </p:nvGrpSpPr>
        <p:grpSpPr>
          <a:xfrm>
            <a:off x="2492779" y="2158117"/>
            <a:ext cx="5935946" cy="380538"/>
            <a:chOff x="2492779" y="2158117"/>
            <a:chExt cx="5935946" cy="380538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8D9C9E4-603F-5D69-BAF4-0052DB98156E}"/>
                </a:ext>
              </a:extLst>
            </p:cNvPr>
            <p:cNvSpPr txBox="1"/>
            <p:nvPr/>
          </p:nvSpPr>
          <p:spPr>
            <a:xfrm>
              <a:off x="3121442" y="2207511"/>
              <a:ext cx="530728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Where does Boxing Day get its name from?</a:t>
              </a:r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F44FD91F-83F7-7651-00DB-248805DC28D2}"/>
                </a:ext>
              </a:extLst>
            </p:cNvPr>
            <p:cNvSpPr/>
            <p:nvPr/>
          </p:nvSpPr>
          <p:spPr>
            <a:xfrm>
              <a:off x="2492779" y="2158117"/>
              <a:ext cx="380538" cy="380538"/>
            </a:xfrm>
            <a:prstGeom prst="ellipse">
              <a:avLst/>
            </a:prstGeom>
            <a:solidFill>
              <a:srgbClr val="D42E1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b="1">
                  <a:latin typeface="Caveat" pitchFamily="2" charset="0"/>
                </a:rPr>
                <a:t>1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800882E-3BE3-F034-D149-198A1C05D13E}"/>
              </a:ext>
            </a:extLst>
          </p:cNvPr>
          <p:cNvGrpSpPr/>
          <p:nvPr/>
        </p:nvGrpSpPr>
        <p:grpSpPr>
          <a:xfrm>
            <a:off x="2492779" y="2799280"/>
            <a:ext cx="5935946" cy="380538"/>
            <a:chOff x="2492779" y="2799280"/>
            <a:chExt cx="5935946" cy="380538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BD30276-D181-95C3-2F1B-653C0EFA79AB}"/>
                </a:ext>
              </a:extLst>
            </p:cNvPr>
            <p:cNvSpPr txBox="1"/>
            <p:nvPr/>
          </p:nvSpPr>
          <p:spPr>
            <a:xfrm>
              <a:off x="3121442" y="2847440"/>
              <a:ext cx="530728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Which is colder, the North or South Pole?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1FC6015D-234C-33A7-39A2-4CD0416C473B}"/>
                </a:ext>
              </a:extLst>
            </p:cNvPr>
            <p:cNvSpPr/>
            <p:nvPr/>
          </p:nvSpPr>
          <p:spPr>
            <a:xfrm>
              <a:off x="2492779" y="2799280"/>
              <a:ext cx="380538" cy="380538"/>
            </a:xfrm>
            <a:prstGeom prst="ellipse">
              <a:avLst/>
            </a:prstGeom>
            <a:solidFill>
              <a:srgbClr val="D42E1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b="1">
                  <a:latin typeface="Caveat" pitchFamily="2" charset="0"/>
                </a:rPr>
                <a:t>2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C0DC205C-6EBF-0E28-CA24-90170D539983}"/>
              </a:ext>
            </a:extLst>
          </p:cNvPr>
          <p:cNvGrpSpPr/>
          <p:nvPr/>
        </p:nvGrpSpPr>
        <p:grpSpPr>
          <a:xfrm>
            <a:off x="2492779" y="3487369"/>
            <a:ext cx="7366695" cy="406142"/>
            <a:chOff x="2492779" y="3487369"/>
            <a:chExt cx="7366695" cy="40614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D4AD8F0-75B1-CBAD-F9A0-82D901A83F5C}"/>
                </a:ext>
              </a:extLst>
            </p:cNvPr>
            <p:cNvSpPr txBox="1"/>
            <p:nvPr/>
          </p:nvSpPr>
          <p:spPr>
            <a:xfrm>
              <a:off x="3121442" y="3487369"/>
              <a:ext cx="67380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Name as many of Santa’s reindeer as you can – </a:t>
              </a:r>
              <a:r>
                <a:rPr lang="en-GB" b="1" i="1">
                  <a:effectLst/>
                  <a:latin typeface="Caveat" pitchFamily="2" charset="0"/>
                  <a:ea typeface="Open Sans" panose="020B0606030504020204" pitchFamily="34" charset="0"/>
                  <a:cs typeface="Open Sans" panose="020B0606030504020204" pitchFamily="34" charset="0"/>
                </a:rPr>
                <a:t>1 point per name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E6C519B-8A79-31D7-8A41-1AFAF62C7575}"/>
                </a:ext>
              </a:extLst>
            </p:cNvPr>
            <p:cNvSpPr/>
            <p:nvPr/>
          </p:nvSpPr>
          <p:spPr>
            <a:xfrm>
              <a:off x="2492779" y="3512973"/>
              <a:ext cx="380538" cy="380538"/>
            </a:xfrm>
            <a:prstGeom prst="ellipse">
              <a:avLst/>
            </a:prstGeom>
            <a:solidFill>
              <a:srgbClr val="D42E1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b="1">
                  <a:latin typeface="Caveat" pitchFamily="2" charset="0"/>
                </a:rPr>
                <a:t>3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F9B56BE-64B6-F25D-E3E9-B4C95F56E25E}"/>
              </a:ext>
            </a:extLst>
          </p:cNvPr>
          <p:cNvGrpSpPr/>
          <p:nvPr/>
        </p:nvGrpSpPr>
        <p:grpSpPr>
          <a:xfrm>
            <a:off x="2492779" y="4170153"/>
            <a:ext cx="7999253" cy="380538"/>
            <a:chOff x="2492779" y="4170153"/>
            <a:chExt cx="7999253" cy="380538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C52F180-2C4D-4339-F28B-E19F4246570C}"/>
                </a:ext>
              </a:extLst>
            </p:cNvPr>
            <p:cNvSpPr txBox="1"/>
            <p:nvPr/>
          </p:nvSpPr>
          <p:spPr>
            <a:xfrm>
              <a:off x="3121442" y="4219631"/>
              <a:ext cx="737059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On what day are </a:t>
              </a:r>
              <a:r>
                <a:rPr lang="en-GB" sz="120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‘maids a-milking’ mentioned in</a:t>
              </a:r>
              <a:r>
                <a:rPr lang="en-GB" sz="1200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the song '12 days of Christmas'?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35FEEE18-AAC4-BA31-F36F-31A87F6E9EE1}"/>
                </a:ext>
              </a:extLst>
            </p:cNvPr>
            <p:cNvSpPr/>
            <p:nvPr/>
          </p:nvSpPr>
          <p:spPr>
            <a:xfrm>
              <a:off x="2492779" y="4170153"/>
              <a:ext cx="380538" cy="380538"/>
            </a:xfrm>
            <a:prstGeom prst="ellipse">
              <a:avLst/>
            </a:prstGeom>
            <a:solidFill>
              <a:srgbClr val="D42E1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b="1">
                  <a:latin typeface="Caveat" pitchFamily="2" charset="0"/>
                </a:rPr>
                <a:t>4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C0C9C0A6-43FD-E920-C9AC-717B1B58A2C1}"/>
              </a:ext>
            </a:extLst>
          </p:cNvPr>
          <p:cNvGrpSpPr/>
          <p:nvPr/>
        </p:nvGrpSpPr>
        <p:grpSpPr>
          <a:xfrm>
            <a:off x="2492779" y="4807492"/>
            <a:ext cx="7999253" cy="380538"/>
            <a:chOff x="2492779" y="4807492"/>
            <a:chExt cx="7999253" cy="380538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70A1A4A-AFFE-ABA0-9683-F6601581B448}"/>
                </a:ext>
              </a:extLst>
            </p:cNvPr>
            <p:cNvSpPr txBox="1"/>
            <p:nvPr/>
          </p:nvSpPr>
          <p:spPr>
            <a:xfrm>
              <a:off x="3121442" y="4859560"/>
              <a:ext cx="737059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What year was the first commercial Christmas card sold in the UK?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97DE9EC0-E682-BDEE-6CC8-BFB983C9AC0E}"/>
                </a:ext>
              </a:extLst>
            </p:cNvPr>
            <p:cNvSpPr/>
            <p:nvPr/>
          </p:nvSpPr>
          <p:spPr>
            <a:xfrm>
              <a:off x="2492779" y="4807492"/>
              <a:ext cx="380538" cy="380538"/>
            </a:xfrm>
            <a:prstGeom prst="ellipse">
              <a:avLst/>
            </a:prstGeom>
            <a:solidFill>
              <a:srgbClr val="D42E1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b="1">
                  <a:latin typeface="Caveat" pitchFamily="2" charset="0"/>
                </a:rPr>
                <a:t>5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71521A15-ABF8-9464-C818-72A144CF6E04}"/>
              </a:ext>
            </a:extLst>
          </p:cNvPr>
          <p:cNvGrpSpPr/>
          <p:nvPr/>
        </p:nvGrpSpPr>
        <p:grpSpPr>
          <a:xfrm>
            <a:off x="2492779" y="5451509"/>
            <a:ext cx="7999253" cy="380538"/>
            <a:chOff x="2492779" y="5451509"/>
            <a:chExt cx="7999253" cy="380538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2D05FFE-F0CD-3529-948D-BEA7231F9229}"/>
                </a:ext>
              </a:extLst>
            </p:cNvPr>
            <p:cNvSpPr txBox="1"/>
            <p:nvPr/>
          </p:nvSpPr>
          <p:spPr>
            <a:xfrm>
              <a:off x="3121442" y="5499487"/>
              <a:ext cx="737059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Who wrote the classic story “A Christmas Carol”?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2D82980-177D-BAE6-A362-57FA4E906458}"/>
                </a:ext>
              </a:extLst>
            </p:cNvPr>
            <p:cNvSpPr/>
            <p:nvPr/>
          </p:nvSpPr>
          <p:spPr>
            <a:xfrm>
              <a:off x="2492779" y="5451509"/>
              <a:ext cx="380538" cy="380538"/>
            </a:xfrm>
            <a:prstGeom prst="ellipse">
              <a:avLst/>
            </a:prstGeom>
            <a:solidFill>
              <a:srgbClr val="D42E1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b="1">
                  <a:latin typeface="Caveat" pitchFamily="2" charset="0"/>
                </a:rPr>
                <a:t>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28258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13391717-6B0D-4B96-8F7C-E208ED5417D6}"/>
              </a:ext>
            </a:extLst>
          </p:cNvPr>
          <p:cNvGrpSpPr/>
          <p:nvPr/>
        </p:nvGrpSpPr>
        <p:grpSpPr>
          <a:xfrm>
            <a:off x="2483409" y="2125504"/>
            <a:ext cx="6363312" cy="461665"/>
            <a:chOff x="2483409" y="2125504"/>
            <a:chExt cx="6363312" cy="461665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9912556-DE19-9763-37B4-239D31289D93}"/>
                </a:ext>
              </a:extLst>
            </p:cNvPr>
            <p:cNvSpPr txBox="1"/>
            <p:nvPr/>
          </p:nvSpPr>
          <p:spPr>
            <a:xfrm>
              <a:off x="3119586" y="2125504"/>
              <a:ext cx="572713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In 2013 a law was past making it illegal to take </a:t>
              </a:r>
              <a:r>
                <a:rPr lang="en-GB" sz="1200" err="1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misletoe</a:t>
              </a:r>
              <a:r>
                <a:rPr lang="en-GB" sz="1200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into the house of commons, due to the risk it is seen as sexual harassment</a:t>
              </a:r>
              <a:endParaRPr lang="en-GB"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D8300D53-8801-EB19-9320-B5B0152DD410}"/>
                </a:ext>
              </a:extLst>
            </p:cNvPr>
            <p:cNvSpPr/>
            <p:nvPr/>
          </p:nvSpPr>
          <p:spPr>
            <a:xfrm>
              <a:off x="2483409" y="2183392"/>
              <a:ext cx="380538" cy="380538"/>
            </a:xfrm>
            <a:prstGeom prst="ellipse">
              <a:avLst/>
            </a:prstGeom>
            <a:solidFill>
              <a:srgbClr val="D42E1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b="1">
                  <a:latin typeface="Caveat" pitchFamily="2" charset="0"/>
                </a:rPr>
                <a:t>1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87277A94-9593-FE23-4C2E-716E6422BD32}"/>
              </a:ext>
            </a:extLst>
          </p:cNvPr>
          <p:cNvGrpSpPr/>
          <p:nvPr/>
        </p:nvGrpSpPr>
        <p:grpSpPr>
          <a:xfrm>
            <a:off x="2483409" y="2799141"/>
            <a:ext cx="5943460" cy="380538"/>
            <a:chOff x="2483409" y="2799141"/>
            <a:chExt cx="5943460" cy="38053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8C222DE-BB3F-BD97-9E25-53F6B6DB0418}"/>
                </a:ext>
              </a:extLst>
            </p:cNvPr>
            <p:cNvSpPr txBox="1"/>
            <p:nvPr/>
          </p:nvSpPr>
          <p:spPr>
            <a:xfrm>
              <a:off x="3119586" y="2859401"/>
              <a:ext cx="530728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The film White Christmas used asbestos to create the snow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F300B2AB-7A92-6696-6C17-E8FDACB4286C}"/>
                </a:ext>
              </a:extLst>
            </p:cNvPr>
            <p:cNvSpPr/>
            <p:nvPr/>
          </p:nvSpPr>
          <p:spPr>
            <a:xfrm>
              <a:off x="2483409" y="2799141"/>
              <a:ext cx="380538" cy="380538"/>
            </a:xfrm>
            <a:prstGeom prst="ellipse">
              <a:avLst/>
            </a:prstGeom>
            <a:solidFill>
              <a:srgbClr val="D42E1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b="1">
                  <a:latin typeface="Caveat" pitchFamily="2" charset="0"/>
                </a:rPr>
                <a:t>2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032FA202-F837-8E89-E83A-D06295A4DA7A}"/>
              </a:ext>
            </a:extLst>
          </p:cNvPr>
          <p:cNvGrpSpPr/>
          <p:nvPr/>
        </p:nvGrpSpPr>
        <p:grpSpPr>
          <a:xfrm>
            <a:off x="2483409" y="3347402"/>
            <a:ext cx="5949040" cy="380538"/>
            <a:chOff x="2483409" y="3347402"/>
            <a:chExt cx="5949040" cy="380538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60E70AD-5BBD-4BCE-7E8F-D51EBF40177A}"/>
                </a:ext>
              </a:extLst>
            </p:cNvPr>
            <p:cNvSpPr txBox="1"/>
            <p:nvPr/>
          </p:nvSpPr>
          <p:spPr>
            <a:xfrm>
              <a:off x="3119586" y="3408632"/>
              <a:ext cx="531286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Xmas pudding used to be a soup-like porridge </a:t>
              </a:r>
              <a:endParaRPr lang="en-GB"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8DB75CCF-994E-8573-6CC7-1844404AECFF}"/>
                </a:ext>
              </a:extLst>
            </p:cNvPr>
            <p:cNvSpPr/>
            <p:nvPr/>
          </p:nvSpPr>
          <p:spPr>
            <a:xfrm>
              <a:off x="2483409" y="3347402"/>
              <a:ext cx="380538" cy="380538"/>
            </a:xfrm>
            <a:prstGeom prst="ellipse">
              <a:avLst/>
            </a:prstGeom>
            <a:solidFill>
              <a:srgbClr val="D42E1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b="1">
                  <a:latin typeface="Caveat" pitchFamily="2" charset="0"/>
                </a:rPr>
                <a:t>3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181EFB3-9732-BB6C-FF81-43B9C651BF83}"/>
              </a:ext>
            </a:extLst>
          </p:cNvPr>
          <p:cNvGrpSpPr/>
          <p:nvPr/>
        </p:nvGrpSpPr>
        <p:grpSpPr>
          <a:xfrm>
            <a:off x="2483409" y="3910913"/>
            <a:ext cx="6363313" cy="380538"/>
            <a:chOff x="2483409" y="3910913"/>
            <a:chExt cx="6363313" cy="380538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BE79A92-08CB-67F9-8D16-2448CF187A80}"/>
                </a:ext>
              </a:extLst>
            </p:cNvPr>
            <p:cNvSpPr txBox="1"/>
            <p:nvPr/>
          </p:nvSpPr>
          <p:spPr>
            <a:xfrm>
              <a:off x="3119586" y="3957863"/>
              <a:ext cx="572713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M</a:t>
              </a:r>
              <a:r>
                <a:rPr lang="en-GB" sz="1200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istletoe is an ancient symbol of fertility and virility (aphrodisiac)</a:t>
              </a: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B71F9B29-05D7-6D25-1719-75D180C525BE}"/>
                </a:ext>
              </a:extLst>
            </p:cNvPr>
            <p:cNvSpPr/>
            <p:nvPr/>
          </p:nvSpPr>
          <p:spPr>
            <a:xfrm>
              <a:off x="2483409" y="3910913"/>
              <a:ext cx="380538" cy="380538"/>
            </a:xfrm>
            <a:prstGeom prst="ellipse">
              <a:avLst/>
            </a:prstGeom>
            <a:solidFill>
              <a:srgbClr val="D42E1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b="1">
                  <a:latin typeface="Caveat" pitchFamily="2" charset="0"/>
                </a:rPr>
                <a:t>4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87B5CD2A-92E9-0A49-9E84-EA130D0CB97F}"/>
              </a:ext>
            </a:extLst>
          </p:cNvPr>
          <p:cNvGrpSpPr/>
          <p:nvPr/>
        </p:nvGrpSpPr>
        <p:grpSpPr>
          <a:xfrm>
            <a:off x="2483409" y="4507094"/>
            <a:ext cx="6136281" cy="461665"/>
            <a:chOff x="2483409" y="4507094"/>
            <a:chExt cx="6136281" cy="461665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BB875B3-1F9E-0EF4-55FC-319496CE7564}"/>
                </a:ext>
              </a:extLst>
            </p:cNvPr>
            <p:cNvSpPr txBox="1"/>
            <p:nvPr/>
          </p:nvSpPr>
          <p:spPr>
            <a:xfrm>
              <a:off x="3119586" y="4507094"/>
              <a:ext cx="55001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During WWII a US card company created packs of cards for Xmas, that when wet revealed escape routes</a:t>
              </a: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D4D04B17-4556-5EBE-B701-33A404AF0C8A}"/>
                </a:ext>
              </a:extLst>
            </p:cNvPr>
            <p:cNvSpPr/>
            <p:nvPr/>
          </p:nvSpPr>
          <p:spPr>
            <a:xfrm>
              <a:off x="2483409" y="4550720"/>
              <a:ext cx="380538" cy="380538"/>
            </a:xfrm>
            <a:prstGeom prst="ellipse">
              <a:avLst/>
            </a:prstGeom>
            <a:solidFill>
              <a:srgbClr val="D42E1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b="1">
                  <a:latin typeface="Caveat" pitchFamily="2" charset="0"/>
                </a:rPr>
                <a:t>5</a:t>
              </a: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9D4DB0E1-B5CC-0437-4326-0BD1B532377D}"/>
              </a:ext>
            </a:extLst>
          </p:cNvPr>
          <p:cNvSpPr txBox="1"/>
          <p:nvPr/>
        </p:nvSpPr>
        <p:spPr>
          <a:xfrm>
            <a:off x="2493742" y="1174035"/>
            <a:ext cx="720643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000" b="1">
                <a:solidFill>
                  <a:srgbClr val="415928"/>
                </a:solidFill>
                <a:latin typeface="Caveat" pitchFamily="2" charset="0"/>
              </a:rPr>
              <a:t>True or False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B0CABEB2-0FC7-2DD7-5F1F-2034656519CA}"/>
              </a:ext>
            </a:extLst>
          </p:cNvPr>
          <p:cNvGrpSpPr/>
          <p:nvPr/>
        </p:nvGrpSpPr>
        <p:grpSpPr>
          <a:xfrm>
            <a:off x="2483409" y="5188897"/>
            <a:ext cx="6136281" cy="380538"/>
            <a:chOff x="2483409" y="5188897"/>
            <a:chExt cx="6136281" cy="380538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66289A77-73EB-FADF-2EEA-37BB90E58B7F}"/>
                </a:ext>
              </a:extLst>
            </p:cNvPr>
            <p:cNvSpPr txBox="1"/>
            <p:nvPr/>
          </p:nvSpPr>
          <p:spPr>
            <a:xfrm>
              <a:off x="3119586" y="5240991"/>
              <a:ext cx="550010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Christmas trees are poisonous</a:t>
              </a:r>
            </a:p>
          </p:txBody>
        </p:sp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4BA86E76-0D3A-ED14-3454-58366FB81E9C}"/>
                </a:ext>
              </a:extLst>
            </p:cNvPr>
            <p:cNvSpPr/>
            <p:nvPr/>
          </p:nvSpPr>
          <p:spPr>
            <a:xfrm>
              <a:off x="2483409" y="5188897"/>
              <a:ext cx="380538" cy="380538"/>
            </a:xfrm>
            <a:prstGeom prst="ellipse">
              <a:avLst/>
            </a:prstGeom>
            <a:solidFill>
              <a:srgbClr val="D42E1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b="1">
                  <a:latin typeface="Caveat" pitchFamily="2" charset="0"/>
                </a:rPr>
                <a:t>6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8C73357A-6D05-62BD-2819-4A1D940ADCB6}"/>
              </a:ext>
            </a:extLst>
          </p:cNvPr>
          <p:cNvGrpSpPr/>
          <p:nvPr/>
        </p:nvGrpSpPr>
        <p:grpSpPr>
          <a:xfrm>
            <a:off x="2483409" y="5723391"/>
            <a:ext cx="8006767" cy="380538"/>
            <a:chOff x="2483409" y="5723391"/>
            <a:chExt cx="8006767" cy="380538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559BF60-F964-BCE5-53FC-01BDEE6A84BB}"/>
                </a:ext>
              </a:extLst>
            </p:cNvPr>
            <p:cNvSpPr txBox="1"/>
            <p:nvPr/>
          </p:nvSpPr>
          <p:spPr>
            <a:xfrm>
              <a:off x="3119586" y="5790223"/>
              <a:ext cx="737059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The Christmas cracker was originally invented to sell bon-bon sweets</a:t>
              </a: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8DF245C4-6B89-0E69-EE65-13F22CB6E666}"/>
                </a:ext>
              </a:extLst>
            </p:cNvPr>
            <p:cNvSpPr/>
            <p:nvPr/>
          </p:nvSpPr>
          <p:spPr>
            <a:xfrm>
              <a:off x="2483409" y="5723391"/>
              <a:ext cx="380538" cy="380538"/>
            </a:xfrm>
            <a:prstGeom prst="ellipse">
              <a:avLst/>
            </a:prstGeom>
            <a:solidFill>
              <a:srgbClr val="D42E1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b="1">
                  <a:latin typeface="Caveat" pitchFamily="2" charset="0"/>
                </a:rPr>
                <a:t>7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3222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19050C96-D046-E70B-31B9-6B610F47F003}"/>
              </a:ext>
            </a:extLst>
          </p:cNvPr>
          <p:cNvGrpSpPr/>
          <p:nvPr/>
        </p:nvGrpSpPr>
        <p:grpSpPr>
          <a:xfrm>
            <a:off x="3398684" y="1991983"/>
            <a:ext cx="1951348" cy="2551740"/>
            <a:chOff x="3398684" y="1991983"/>
            <a:chExt cx="1951348" cy="2551740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D730B0B1-7B7E-4417-9CCF-4839E4DB3695}"/>
                </a:ext>
              </a:extLst>
            </p:cNvPr>
            <p:cNvSpPr/>
            <p:nvPr/>
          </p:nvSpPr>
          <p:spPr>
            <a:xfrm>
              <a:off x="3483526" y="2196448"/>
              <a:ext cx="1796331" cy="18540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1244552C-7C6F-57B3-BEB1-6AAA6E593E79}"/>
                </a:ext>
              </a:extLst>
            </p:cNvPr>
            <p:cNvSpPr/>
            <p:nvPr/>
          </p:nvSpPr>
          <p:spPr>
            <a:xfrm>
              <a:off x="3398684" y="1991983"/>
              <a:ext cx="1951348" cy="2551740"/>
            </a:xfrm>
            <a:prstGeom prst="roundRect">
              <a:avLst/>
            </a:prstGeom>
            <a:solidFill>
              <a:srgbClr val="92BB6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026" name="Picture 2" descr="a set of dog cat cow and goat line art vector design">
              <a:extLst>
                <a:ext uri="{FF2B5EF4-FFF2-40B4-BE49-F238E27FC236}">
                  <a16:creationId xmlns:a16="http://schemas.microsoft.com/office/drawing/2014/main" id="{FE8A2E91-58F3-0C65-5556-E82CBEFD8B4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159" t="6089" r="4573" b="48379"/>
            <a:stretch/>
          </p:blipFill>
          <p:spPr bwMode="auto">
            <a:xfrm>
              <a:off x="3483526" y="2196449"/>
              <a:ext cx="1796331" cy="18476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B2DBE0E-9AA5-F01D-0D33-13F05EE67BC9}"/>
                </a:ext>
              </a:extLst>
            </p:cNvPr>
            <p:cNvSpPr txBox="1"/>
            <p:nvPr/>
          </p:nvSpPr>
          <p:spPr>
            <a:xfrm>
              <a:off x="3873490" y="4121255"/>
              <a:ext cx="13309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>
                  <a:effectLst/>
                  <a:latin typeface="BloomSpeak Title" panose="02000506020000020003" pitchFamily="2" charset="0"/>
                  <a:ea typeface="Open Sans" panose="020B0606030504020204" pitchFamily="34" charset="0"/>
                  <a:cs typeface="Open Sans" panose="020B0606030504020204" pitchFamily="34" charset="0"/>
                </a:rPr>
                <a:t>The Yule Cat</a:t>
              </a:r>
              <a:endParaRPr lang="en-GB">
                <a:latin typeface="BloomSpeak Title" panose="02000506020000020003" pitchFamily="2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6B8E992F-9279-4306-C1A1-546C801396A9}"/>
                </a:ext>
              </a:extLst>
            </p:cNvPr>
            <p:cNvSpPr/>
            <p:nvPr/>
          </p:nvSpPr>
          <p:spPr>
            <a:xfrm>
              <a:off x="3483526" y="4103644"/>
              <a:ext cx="380538" cy="380538"/>
            </a:xfrm>
            <a:prstGeom prst="ellipse">
              <a:avLst/>
            </a:prstGeom>
            <a:solidFill>
              <a:srgbClr val="D42E1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b="1">
                  <a:latin typeface="Caveat" pitchFamily="2" charset="0"/>
                </a:rPr>
                <a:t>1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9B786627-EFB4-1904-2E54-12438B991986}"/>
              </a:ext>
            </a:extLst>
          </p:cNvPr>
          <p:cNvSpPr txBox="1"/>
          <p:nvPr/>
        </p:nvSpPr>
        <p:spPr>
          <a:xfrm>
            <a:off x="2493742" y="1174035"/>
            <a:ext cx="720643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000" b="1">
                <a:solidFill>
                  <a:srgbClr val="415928"/>
                </a:solidFill>
                <a:latin typeface="Caveat" pitchFamily="2" charset="0"/>
              </a:rPr>
              <a:t>Creatures &amp; Myths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6AAAB8B-559E-B953-70E0-54466A9F576D}"/>
              </a:ext>
            </a:extLst>
          </p:cNvPr>
          <p:cNvGrpSpPr/>
          <p:nvPr/>
        </p:nvGrpSpPr>
        <p:grpSpPr>
          <a:xfrm>
            <a:off x="6553197" y="1991983"/>
            <a:ext cx="2037760" cy="2551740"/>
            <a:chOff x="6553197" y="1991983"/>
            <a:chExt cx="2037760" cy="255174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B2613627-4943-7189-8E17-8BE8F0E715F9}"/>
                </a:ext>
              </a:extLst>
            </p:cNvPr>
            <p:cNvSpPr/>
            <p:nvPr/>
          </p:nvSpPr>
          <p:spPr>
            <a:xfrm>
              <a:off x="6638039" y="2196448"/>
              <a:ext cx="1796331" cy="18540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5DAB242D-F210-E857-88C0-0320206C5539}"/>
                </a:ext>
              </a:extLst>
            </p:cNvPr>
            <p:cNvSpPr/>
            <p:nvPr/>
          </p:nvSpPr>
          <p:spPr>
            <a:xfrm>
              <a:off x="6553197" y="1991983"/>
              <a:ext cx="1951348" cy="2551740"/>
            </a:xfrm>
            <a:prstGeom prst="roundRect">
              <a:avLst/>
            </a:prstGeom>
            <a:solidFill>
              <a:srgbClr val="92BB6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0" name="Picture 2" descr="a set of dog cat cow and goat line art vector design">
              <a:extLst>
                <a:ext uri="{FF2B5EF4-FFF2-40B4-BE49-F238E27FC236}">
                  <a16:creationId xmlns:a16="http://schemas.microsoft.com/office/drawing/2014/main" id="{36D02EEC-DCED-5E0E-02E5-18D0BAC6334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159" t="51622" r="4573" b="5169"/>
            <a:stretch/>
          </p:blipFill>
          <p:spPr bwMode="auto">
            <a:xfrm>
              <a:off x="6638039" y="2243584"/>
              <a:ext cx="1796331" cy="17533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7B3A816-45DA-CCE6-E016-66BCEA9A9F13}"/>
                </a:ext>
              </a:extLst>
            </p:cNvPr>
            <p:cNvSpPr txBox="1"/>
            <p:nvPr/>
          </p:nvSpPr>
          <p:spPr>
            <a:xfrm>
              <a:off x="7028003" y="4121255"/>
              <a:ext cx="15629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>
                  <a:effectLst/>
                  <a:latin typeface="BloomSpeak Title" panose="02000506020000020003" pitchFamily="2" charset="0"/>
                  <a:ea typeface="Open Sans" panose="020B0606030504020204" pitchFamily="34" charset="0"/>
                  <a:cs typeface="Open Sans" panose="020B0606030504020204" pitchFamily="34" charset="0"/>
                </a:rPr>
                <a:t>The Yule Goat</a:t>
              </a:r>
              <a:endParaRPr lang="en-GB">
                <a:latin typeface="BloomSpeak Title" panose="02000506020000020003" pitchFamily="2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6EBB3159-CA12-CC18-EEE6-DE26588152F2}"/>
                </a:ext>
              </a:extLst>
            </p:cNvPr>
            <p:cNvSpPr/>
            <p:nvPr/>
          </p:nvSpPr>
          <p:spPr>
            <a:xfrm>
              <a:off x="6638039" y="4103644"/>
              <a:ext cx="380538" cy="380538"/>
            </a:xfrm>
            <a:prstGeom prst="ellipse">
              <a:avLst/>
            </a:prstGeom>
            <a:solidFill>
              <a:srgbClr val="D42E1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b="1">
                  <a:latin typeface="Caveat" pitchFamily="2" charset="0"/>
                </a:rPr>
                <a:t>2</a:t>
              </a: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B39A6276-4D88-8CFE-37A3-C4FCB17BAEC2}"/>
              </a:ext>
            </a:extLst>
          </p:cNvPr>
          <p:cNvSpPr txBox="1"/>
          <p:nvPr/>
        </p:nvSpPr>
        <p:spPr>
          <a:xfrm>
            <a:off x="3167402" y="4617896"/>
            <a:ext cx="241326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 which country are you in danger of being devoured by the </a:t>
            </a:r>
            <a:r>
              <a:rPr lang="en-GB" sz="1200" b="1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Yule Cat </a:t>
            </a:r>
            <a:r>
              <a:rPr lang="en-GB" sz="120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at Christmas?</a:t>
            </a:r>
            <a:endParaRPr lang="en-GB" sz="120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082BFB9-1CDD-F47F-9657-4CA14CCBE9BE}"/>
              </a:ext>
            </a:extLst>
          </p:cNvPr>
          <p:cNvSpPr txBox="1"/>
          <p:nvPr/>
        </p:nvSpPr>
        <p:spPr>
          <a:xfrm>
            <a:off x="5814765" y="4620875"/>
            <a:ext cx="35837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 which country does the invisible spirit </a:t>
            </a:r>
            <a:r>
              <a:rPr lang="en-GB" sz="1200" b="1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Yule Goat </a:t>
            </a:r>
            <a:r>
              <a:rPr lang="en-GB" sz="120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appear before Christmas to make sure holiday preparations were done correctly?</a:t>
            </a:r>
            <a:endParaRPr lang="en-GB" sz="120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1704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2" grpId="0"/>
      <p:bldP spid="2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B786627-EFB4-1904-2E54-12438B991986}"/>
              </a:ext>
            </a:extLst>
          </p:cNvPr>
          <p:cNvSpPr txBox="1"/>
          <p:nvPr/>
        </p:nvSpPr>
        <p:spPr>
          <a:xfrm>
            <a:off x="2492780" y="1170114"/>
            <a:ext cx="720643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000" b="1">
                <a:solidFill>
                  <a:srgbClr val="415928"/>
                </a:solidFill>
                <a:latin typeface="Caveat" pitchFamily="2" charset="0"/>
              </a:rPr>
              <a:t>Creatures &amp; Myths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2C27701-E51F-C38A-EAE7-AFBD4A99445E}"/>
              </a:ext>
            </a:extLst>
          </p:cNvPr>
          <p:cNvSpPr txBox="1"/>
          <p:nvPr/>
        </p:nvSpPr>
        <p:spPr>
          <a:xfrm>
            <a:off x="2725921" y="4626084"/>
            <a:ext cx="355390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 which country would you find the </a:t>
            </a:r>
            <a:r>
              <a:rPr lang="en-GB" sz="1200" b="1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Befana</a:t>
            </a:r>
            <a:r>
              <a:rPr lang="en-GB" sz="120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br>
              <a:rPr lang="en-GB" sz="120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GB" sz="120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(a witch-like old woman) delivering gifts to children on Epiphany Eve (the night of January 5) </a:t>
            </a:r>
            <a:endParaRPr lang="en-GB" sz="120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A96A8B1-7DAF-FD1D-C091-A3BBC86DDE57}"/>
              </a:ext>
            </a:extLst>
          </p:cNvPr>
          <p:cNvSpPr txBox="1"/>
          <p:nvPr/>
        </p:nvSpPr>
        <p:spPr>
          <a:xfrm>
            <a:off x="6636792" y="4608469"/>
            <a:ext cx="211128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 which country would you find these festive hobgoblins?</a:t>
            </a:r>
            <a:endParaRPr lang="en-GB" sz="120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D70A07E-2179-47C2-D449-E512B7E1CB9C}"/>
              </a:ext>
            </a:extLst>
          </p:cNvPr>
          <p:cNvGrpSpPr/>
          <p:nvPr/>
        </p:nvGrpSpPr>
        <p:grpSpPr>
          <a:xfrm>
            <a:off x="3528769" y="1922698"/>
            <a:ext cx="1951348" cy="2551740"/>
            <a:chOff x="3528769" y="1922698"/>
            <a:chExt cx="1951348" cy="2551740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875892B6-7993-8156-3DA6-12EEE0F814B5}"/>
                </a:ext>
              </a:extLst>
            </p:cNvPr>
            <p:cNvSpPr/>
            <p:nvPr/>
          </p:nvSpPr>
          <p:spPr>
            <a:xfrm>
              <a:off x="3528769" y="1922698"/>
              <a:ext cx="1951348" cy="2551740"/>
            </a:xfrm>
            <a:prstGeom prst="roundRect">
              <a:avLst/>
            </a:prstGeom>
            <a:solidFill>
              <a:srgbClr val="92BB6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A637FD0-B274-1A5F-8849-2450F48D8164}"/>
                </a:ext>
              </a:extLst>
            </p:cNvPr>
            <p:cNvSpPr txBox="1"/>
            <p:nvPr/>
          </p:nvSpPr>
          <p:spPr>
            <a:xfrm>
              <a:off x="4003575" y="4051970"/>
              <a:ext cx="13309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>
                  <a:latin typeface="BloomSpeak Title" panose="02000506020000020003" pitchFamily="2" charset="0"/>
                  <a:ea typeface="Open Sans" panose="020B0606030504020204" pitchFamily="34" charset="0"/>
                  <a:cs typeface="Open Sans" panose="020B0606030504020204" pitchFamily="34" charset="0"/>
                </a:rPr>
                <a:t>B</a:t>
              </a:r>
              <a:r>
                <a:rPr lang="en-GB">
                  <a:effectLst/>
                  <a:latin typeface="BloomSpeak Title" panose="02000506020000020003" pitchFamily="2" charset="0"/>
                  <a:ea typeface="Open Sans" panose="020B0606030504020204" pitchFamily="34" charset="0"/>
                  <a:cs typeface="Open Sans" panose="020B0606030504020204" pitchFamily="34" charset="0"/>
                </a:rPr>
                <a:t>efana </a:t>
              </a:r>
              <a:endParaRPr lang="en-GB">
                <a:latin typeface="BloomSpeak Title" panose="02000506020000020003" pitchFamily="2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708FD6B0-F7D9-B975-1945-2D31BBDB2417}"/>
                </a:ext>
              </a:extLst>
            </p:cNvPr>
            <p:cNvSpPr/>
            <p:nvPr/>
          </p:nvSpPr>
          <p:spPr>
            <a:xfrm>
              <a:off x="3613611" y="4034359"/>
              <a:ext cx="380538" cy="380538"/>
            </a:xfrm>
            <a:prstGeom prst="ellipse">
              <a:avLst/>
            </a:prstGeom>
            <a:solidFill>
              <a:srgbClr val="D42E1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b="1">
                  <a:latin typeface="Caveat" pitchFamily="2" charset="0"/>
                </a:rPr>
                <a:t>3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72D6E5E-A375-015E-FC2B-E99EAAF9C18A}"/>
                </a:ext>
              </a:extLst>
            </p:cNvPr>
            <p:cNvSpPr/>
            <p:nvPr/>
          </p:nvSpPr>
          <p:spPr>
            <a:xfrm>
              <a:off x="3604709" y="2109687"/>
              <a:ext cx="1796331" cy="18540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028" name="Picture 4" descr="Sketches of wizards">
              <a:extLst>
                <a:ext uri="{FF2B5EF4-FFF2-40B4-BE49-F238E27FC236}">
                  <a16:creationId xmlns:a16="http://schemas.microsoft.com/office/drawing/2014/main" id="{334A6AE4-0043-0ACE-2C9A-1EF3D664323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953" t="871" r="11919" b="47273"/>
            <a:stretch/>
          </p:blipFill>
          <p:spPr bwMode="auto">
            <a:xfrm>
              <a:off x="3689027" y="2116227"/>
              <a:ext cx="1627696" cy="18409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0A387005-7DD4-C1C2-B5B7-B33D9C871D8D}"/>
              </a:ext>
            </a:extLst>
          </p:cNvPr>
          <p:cNvGrpSpPr/>
          <p:nvPr/>
        </p:nvGrpSpPr>
        <p:grpSpPr>
          <a:xfrm>
            <a:off x="6636793" y="1923015"/>
            <a:ext cx="1951348" cy="2551740"/>
            <a:chOff x="6636793" y="1923015"/>
            <a:chExt cx="1951348" cy="2551740"/>
          </a:xfrm>
        </p:grpSpPr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FD8E337F-D31A-6617-7A2C-22F5345D22ED}"/>
                </a:ext>
              </a:extLst>
            </p:cNvPr>
            <p:cNvSpPr/>
            <p:nvPr/>
          </p:nvSpPr>
          <p:spPr>
            <a:xfrm>
              <a:off x="6636793" y="1923015"/>
              <a:ext cx="1951348" cy="2551740"/>
            </a:xfrm>
            <a:prstGeom prst="roundRect">
              <a:avLst/>
            </a:prstGeom>
            <a:solidFill>
              <a:srgbClr val="92BB6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6DC1E2D-9448-E50C-FDDE-A01043FE6CA8}"/>
                </a:ext>
              </a:extLst>
            </p:cNvPr>
            <p:cNvSpPr txBox="1"/>
            <p:nvPr/>
          </p:nvSpPr>
          <p:spPr>
            <a:xfrm>
              <a:off x="7111599" y="4052287"/>
              <a:ext cx="13309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err="1">
                  <a:effectLst/>
                  <a:latin typeface="BloomSpeak Title" panose="02000506020000020003" pitchFamily="2" charset="0"/>
                  <a:ea typeface="Open Sans" panose="020B0606030504020204" pitchFamily="34" charset="0"/>
                  <a:cs typeface="Open Sans" panose="020B0606030504020204" pitchFamily="34" charset="0"/>
                </a:rPr>
                <a:t>Lutins</a:t>
              </a:r>
              <a:endParaRPr lang="en-GB">
                <a:latin typeface="BloomSpeak Title" panose="02000506020000020003" pitchFamily="2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C59AECAE-E607-9BE4-90B2-C70BDF4C3F91}"/>
                </a:ext>
              </a:extLst>
            </p:cNvPr>
            <p:cNvSpPr/>
            <p:nvPr/>
          </p:nvSpPr>
          <p:spPr>
            <a:xfrm>
              <a:off x="6721635" y="4034676"/>
              <a:ext cx="380538" cy="380538"/>
            </a:xfrm>
            <a:prstGeom prst="ellipse">
              <a:avLst/>
            </a:prstGeom>
            <a:solidFill>
              <a:srgbClr val="D42E1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b="1">
                  <a:latin typeface="Caveat" pitchFamily="2" charset="0"/>
                </a:rPr>
                <a:t>4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8FA1691-F543-2258-18CD-4CE39B7AB5A7}"/>
                </a:ext>
              </a:extLst>
            </p:cNvPr>
            <p:cNvSpPr/>
            <p:nvPr/>
          </p:nvSpPr>
          <p:spPr>
            <a:xfrm>
              <a:off x="6721635" y="2121076"/>
              <a:ext cx="1796331" cy="18540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030" name="Picture 6" descr="Goblin or troll in color and outline and silhouette in cartoon character on white background">
              <a:extLst>
                <a:ext uri="{FF2B5EF4-FFF2-40B4-BE49-F238E27FC236}">
                  <a16:creationId xmlns:a16="http://schemas.microsoft.com/office/drawing/2014/main" id="{D4CF8484-FBAA-D83B-C739-E4364AF6441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3281" b="32467"/>
            <a:stretch/>
          </p:blipFill>
          <p:spPr bwMode="auto">
            <a:xfrm>
              <a:off x="6721635" y="2489529"/>
              <a:ext cx="1771070" cy="10943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584401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B786627-EFB4-1904-2E54-12438B991986}"/>
              </a:ext>
            </a:extLst>
          </p:cNvPr>
          <p:cNvSpPr txBox="1"/>
          <p:nvPr/>
        </p:nvSpPr>
        <p:spPr>
          <a:xfrm>
            <a:off x="2492780" y="1170114"/>
            <a:ext cx="720643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000" b="1">
                <a:solidFill>
                  <a:srgbClr val="415928"/>
                </a:solidFill>
                <a:latin typeface="Caveat" pitchFamily="2" charset="0"/>
              </a:rPr>
              <a:t>Creatures &amp; Myths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2C27701-E51F-C38A-EAE7-AFBD4A99445E}"/>
              </a:ext>
            </a:extLst>
          </p:cNvPr>
          <p:cNvSpPr txBox="1"/>
          <p:nvPr/>
        </p:nvSpPr>
        <p:spPr>
          <a:xfrm>
            <a:off x="2585044" y="4608468"/>
            <a:ext cx="38356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 which country does Santa’s evil counterpart </a:t>
            </a:r>
            <a:r>
              <a:rPr lang="en-GB" sz="1200" b="1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Krampus</a:t>
            </a:r>
            <a:r>
              <a:rPr lang="en-GB" sz="120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punish the naughty children, whilst Santa leaves gifts for the good ones?</a:t>
            </a:r>
            <a:endParaRPr lang="en-GB" sz="120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A96A8B1-7DAF-FD1D-C091-A3BBC86DDE57}"/>
              </a:ext>
            </a:extLst>
          </p:cNvPr>
          <p:cNvSpPr txBox="1"/>
          <p:nvPr/>
        </p:nvSpPr>
        <p:spPr>
          <a:xfrm>
            <a:off x="6636792" y="4608469"/>
            <a:ext cx="195134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 which country would you find the pranksters the </a:t>
            </a:r>
            <a:r>
              <a:rPr lang="en-GB" sz="1200" b="1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Yule Lads</a:t>
            </a:r>
            <a:r>
              <a:rPr lang="en-GB" sz="120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?</a:t>
            </a:r>
            <a:endParaRPr lang="en-GB" sz="120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06EADED-69CE-B730-BC1A-1D67A1D68B3C}"/>
              </a:ext>
            </a:extLst>
          </p:cNvPr>
          <p:cNvGrpSpPr/>
          <p:nvPr/>
        </p:nvGrpSpPr>
        <p:grpSpPr>
          <a:xfrm>
            <a:off x="3528769" y="1922698"/>
            <a:ext cx="1951348" cy="2551740"/>
            <a:chOff x="3528769" y="1922698"/>
            <a:chExt cx="1951348" cy="2551740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875892B6-7993-8156-3DA6-12EEE0F814B5}"/>
                </a:ext>
              </a:extLst>
            </p:cNvPr>
            <p:cNvSpPr/>
            <p:nvPr/>
          </p:nvSpPr>
          <p:spPr>
            <a:xfrm>
              <a:off x="3528769" y="1922698"/>
              <a:ext cx="1951348" cy="2551740"/>
            </a:xfrm>
            <a:prstGeom prst="roundRect">
              <a:avLst/>
            </a:prstGeom>
            <a:solidFill>
              <a:srgbClr val="92BB6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A637FD0-B274-1A5F-8849-2450F48D8164}"/>
                </a:ext>
              </a:extLst>
            </p:cNvPr>
            <p:cNvSpPr txBox="1"/>
            <p:nvPr/>
          </p:nvSpPr>
          <p:spPr>
            <a:xfrm>
              <a:off x="4003575" y="4051970"/>
              <a:ext cx="13309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>
                  <a:latin typeface="BloomSpeak Title" panose="02000506020000020003" pitchFamily="2" charset="0"/>
                  <a:ea typeface="Open Sans" panose="020B0606030504020204" pitchFamily="34" charset="0"/>
                  <a:cs typeface="Open Sans" panose="020B0606030504020204" pitchFamily="34" charset="0"/>
                </a:rPr>
                <a:t>Krampus</a:t>
              </a:r>
              <a:r>
                <a:rPr lang="en-GB">
                  <a:effectLst/>
                  <a:latin typeface="BloomSpeak Title" panose="02000506020000020003" pitchFamily="2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endParaRPr lang="en-GB">
                <a:latin typeface="BloomSpeak Title" panose="02000506020000020003" pitchFamily="2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708FD6B0-F7D9-B975-1945-2D31BBDB2417}"/>
                </a:ext>
              </a:extLst>
            </p:cNvPr>
            <p:cNvSpPr/>
            <p:nvPr/>
          </p:nvSpPr>
          <p:spPr>
            <a:xfrm>
              <a:off x="3613611" y="4034359"/>
              <a:ext cx="380538" cy="380538"/>
            </a:xfrm>
            <a:prstGeom prst="ellipse">
              <a:avLst/>
            </a:prstGeom>
            <a:solidFill>
              <a:srgbClr val="D42E1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b="1">
                  <a:latin typeface="Caveat" pitchFamily="2" charset="0"/>
                </a:rPr>
                <a:t>5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72D6E5E-A375-015E-FC2B-E99EAAF9C18A}"/>
                </a:ext>
              </a:extLst>
            </p:cNvPr>
            <p:cNvSpPr/>
            <p:nvPr/>
          </p:nvSpPr>
          <p:spPr>
            <a:xfrm>
              <a:off x="3604709" y="2109687"/>
              <a:ext cx="1796331" cy="18540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4098" name="Picture 2" descr="How to Draw Krampus - Really Easy Drawing Tutorial">
              <a:extLst>
                <a:ext uri="{FF2B5EF4-FFF2-40B4-BE49-F238E27FC236}">
                  <a16:creationId xmlns:a16="http://schemas.microsoft.com/office/drawing/2014/main" id="{8F323CDF-2B88-3F1A-627F-343B29821A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77464" y="2277829"/>
              <a:ext cx="1520661" cy="15206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8628BA34-942C-3E59-60F3-7FFBCDAAE168}"/>
              </a:ext>
            </a:extLst>
          </p:cNvPr>
          <p:cNvGrpSpPr/>
          <p:nvPr/>
        </p:nvGrpSpPr>
        <p:grpSpPr>
          <a:xfrm>
            <a:off x="6636793" y="1923015"/>
            <a:ext cx="1951348" cy="2551740"/>
            <a:chOff x="6636793" y="1923015"/>
            <a:chExt cx="1951348" cy="2551740"/>
          </a:xfrm>
        </p:grpSpPr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FD8E337F-D31A-6617-7A2C-22F5345D22ED}"/>
                </a:ext>
              </a:extLst>
            </p:cNvPr>
            <p:cNvSpPr/>
            <p:nvPr/>
          </p:nvSpPr>
          <p:spPr>
            <a:xfrm>
              <a:off x="6636793" y="1923015"/>
              <a:ext cx="1951348" cy="2551740"/>
            </a:xfrm>
            <a:prstGeom prst="roundRect">
              <a:avLst/>
            </a:prstGeom>
            <a:solidFill>
              <a:srgbClr val="92BB6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6DC1E2D-9448-E50C-FDDE-A01043FE6CA8}"/>
                </a:ext>
              </a:extLst>
            </p:cNvPr>
            <p:cNvSpPr txBox="1"/>
            <p:nvPr/>
          </p:nvSpPr>
          <p:spPr>
            <a:xfrm>
              <a:off x="7111599" y="4052287"/>
              <a:ext cx="14765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>
                  <a:effectLst/>
                  <a:latin typeface="BloomSpeak Title" panose="02000506020000020003" pitchFamily="2" charset="0"/>
                  <a:ea typeface="Open Sans" panose="020B0606030504020204" pitchFamily="34" charset="0"/>
                  <a:cs typeface="Open Sans" panose="020B0606030504020204" pitchFamily="34" charset="0"/>
                </a:rPr>
                <a:t>Yule Lads</a:t>
              </a:r>
              <a:endParaRPr lang="en-GB">
                <a:latin typeface="BloomSpeak Title" panose="02000506020000020003" pitchFamily="2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C59AECAE-E607-9BE4-90B2-C70BDF4C3F91}"/>
                </a:ext>
              </a:extLst>
            </p:cNvPr>
            <p:cNvSpPr/>
            <p:nvPr/>
          </p:nvSpPr>
          <p:spPr>
            <a:xfrm>
              <a:off x="6721635" y="4034676"/>
              <a:ext cx="380538" cy="380538"/>
            </a:xfrm>
            <a:prstGeom prst="ellipse">
              <a:avLst/>
            </a:prstGeom>
            <a:solidFill>
              <a:srgbClr val="D42E1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b="1">
                  <a:latin typeface="Caveat" pitchFamily="2" charset="0"/>
                </a:rPr>
                <a:t>6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8FA1691-F543-2258-18CD-4CE39B7AB5A7}"/>
                </a:ext>
              </a:extLst>
            </p:cNvPr>
            <p:cNvSpPr/>
            <p:nvPr/>
          </p:nvSpPr>
          <p:spPr>
            <a:xfrm>
              <a:off x="6721635" y="2121076"/>
              <a:ext cx="1796331" cy="18540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4104" name="Picture 8" descr="Trash collecting doodle vector, eco-friendly concept">
              <a:extLst>
                <a:ext uri="{FF2B5EF4-FFF2-40B4-BE49-F238E27FC236}">
                  <a16:creationId xmlns:a16="http://schemas.microsoft.com/office/drawing/2014/main" id="{0B62D043-19EC-5974-FCC9-71017AF31F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clrChange>
                <a:clrFrom>
                  <a:srgbClr val="F1F1F1"/>
                </a:clrFrom>
                <a:clrTo>
                  <a:srgbClr val="F1F1F1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71953" y="2277829"/>
              <a:ext cx="1878480" cy="1251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190579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59D41C-FD9A-5DA0-25F4-CDC05C5ED5A7}"/>
              </a:ext>
            </a:extLst>
          </p:cNvPr>
          <p:cNvSpPr txBox="1"/>
          <p:nvPr/>
        </p:nvSpPr>
        <p:spPr>
          <a:xfrm>
            <a:off x="2492780" y="1170114"/>
            <a:ext cx="720643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000" b="1">
                <a:solidFill>
                  <a:srgbClr val="415928"/>
                </a:solidFill>
                <a:latin typeface="Caveat" pitchFamily="2" charset="0"/>
              </a:rPr>
              <a:t>Around the World</a:t>
            </a:r>
          </a:p>
        </p:txBody>
      </p:sp>
      <p:pic>
        <p:nvPicPr>
          <p:cNvPr id="5122" name="Picture 2" descr="Hand drawn planet earth drawing illustration">
            <a:extLst>
              <a:ext uri="{FF2B5EF4-FFF2-40B4-BE49-F238E27FC236}">
                <a16:creationId xmlns:a16="http://schemas.microsoft.com/office/drawing/2014/main" id="{C9D13461-3BCB-BC8E-A5B8-12FCD71E05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7448" y="248092"/>
            <a:ext cx="1658853" cy="1658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55CCFA63-0F59-56E0-3638-8980D4F6261C}"/>
              </a:ext>
            </a:extLst>
          </p:cNvPr>
          <p:cNvGrpSpPr/>
          <p:nvPr/>
        </p:nvGrpSpPr>
        <p:grpSpPr>
          <a:xfrm>
            <a:off x="3049391" y="1866337"/>
            <a:ext cx="2714920" cy="1267360"/>
            <a:chOff x="3049391" y="1866337"/>
            <a:chExt cx="2714920" cy="1267360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F285494E-EE62-F222-0B4F-32789040336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150561" y="1866337"/>
              <a:ext cx="522634" cy="670334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16F303A-7DA8-5AC2-7C45-E27047ACC6E6}"/>
                </a:ext>
              </a:extLst>
            </p:cNvPr>
            <p:cNvSpPr txBox="1"/>
            <p:nvPr/>
          </p:nvSpPr>
          <p:spPr>
            <a:xfrm>
              <a:off x="3049391" y="2672032"/>
              <a:ext cx="27149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Who is the largest exporter of </a:t>
              </a:r>
              <a:r>
                <a:rPr lang="en-GB" sz="120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C</a:t>
              </a:r>
              <a:r>
                <a:rPr lang="en-GB" sz="1200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hristmas trees?</a:t>
              </a:r>
              <a:endParaRPr lang="en-GB"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A59B10C7-34CF-09ED-1899-71735446BC82}"/>
                </a:ext>
              </a:extLst>
            </p:cNvPr>
            <p:cNvSpPr/>
            <p:nvPr/>
          </p:nvSpPr>
          <p:spPr>
            <a:xfrm>
              <a:off x="3594757" y="2037592"/>
              <a:ext cx="380538" cy="380538"/>
            </a:xfrm>
            <a:prstGeom prst="ellipse">
              <a:avLst/>
            </a:prstGeom>
            <a:solidFill>
              <a:srgbClr val="D42E1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b="1">
                  <a:latin typeface="Caveat" pitchFamily="2" charset="0"/>
                </a:rPr>
                <a:t>1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9D6A3E9-C486-A134-1E32-910B363AC81F}"/>
              </a:ext>
            </a:extLst>
          </p:cNvPr>
          <p:cNvGrpSpPr/>
          <p:nvPr/>
        </p:nvGrpSpPr>
        <p:grpSpPr>
          <a:xfrm>
            <a:off x="6095999" y="1866704"/>
            <a:ext cx="2714920" cy="1082327"/>
            <a:chOff x="6095999" y="1866704"/>
            <a:chExt cx="2714920" cy="1082327"/>
          </a:xfrm>
        </p:grpSpPr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D43BCBAA-A48F-B173-C621-9931FB84139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901645" y="1866704"/>
              <a:ext cx="818848" cy="669600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86E5131-77C8-2296-21E2-65A7C6AD904A}"/>
                </a:ext>
              </a:extLst>
            </p:cNvPr>
            <p:cNvSpPr txBox="1"/>
            <p:nvPr/>
          </p:nvSpPr>
          <p:spPr>
            <a:xfrm>
              <a:off x="6095999" y="2672032"/>
              <a:ext cx="27149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Who has the most reindeer?</a:t>
              </a:r>
              <a:endParaRPr lang="en-GB"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828543AA-3460-95DE-74FC-F29245BCA327}"/>
                </a:ext>
              </a:extLst>
            </p:cNvPr>
            <p:cNvSpPr/>
            <p:nvPr/>
          </p:nvSpPr>
          <p:spPr>
            <a:xfrm>
              <a:off x="6418972" y="2037592"/>
              <a:ext cx="380538" cy="380538"/>
            </a:xfrm>
            <a:prstGeom prst="ellipse">
              <a:avLst/>
            </a:prstGeom>
            <a:solidFill>
              <a:srgbClr val="D42E1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b="1">
                  <a:latin typeface="Caveat" pitchFamily="2" charset="0"/>
                </a:rPr>
                <a:t>2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4490384-4895-2195-502A-2498ADC3048B}"/>
              </a:ext>
            </a:extLst>
          </p:cNvPr>
          <p:cNvGrpSpPr/>
          <p:nvPr/>
        </p:nvGrpSpPr>
        <p:grpSpPr>
          <a:xfrm>
            <a:off x="1360243" y="4113424"/>
            <a:ext cx="2714920" cy="1682185"/>
            <a:chOff x="1360243" y="4113424"/>
            <a:chExt cx="2714920" cy="1682185"/>
          </a:xfrm>
        </p:grpSpPr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EABD82A5-B408-7108-3DBF-015AA7CEE1F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492781" y="4113424"/>
              <a:ext cx="584891" cy="669600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92CA2BF-39B5-8DEB-BE12-1475B20CA471}"/>
                </a:ext>
              </a:extLst>
            </p:cNvPr>
            <p:cNvSpPr txBox="1"/>
            <p:nvPr/>
          </p:nvSpPr>
          <p:spPr>
            <a:xfrm>
              <a:off x="1360243" y="4872279"/>
              <a:ext cx="271492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Who gifts a Christmas tree to Britain, placed in Trafalgar Square, for our help during WW11?</a:t>
              </a:r>
            </a:p>
            <a:p>
              <a:pPr algn="ctr"/>
              <a:r>
                <a:rPr lang="en-GB" b="1">
                  <a:latin typeface="Caveat" pitchFamily="2" charset="0"/>
                </a:rPr>
                <a:t>Extra point: </a:t>
              </a:r>
              <a:r>
                <a:rPr lang="en-GB" sz="120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since which year?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97C06AC-7A9B-CEC6-B2FD-38C1959E4027}"/>
                </a:ext>
              </a:extLst>
            </p:cNvPr>
            <p:cNvSpPr/>
            <p:nvPr/>
          </p:nvSpPr>
          <p:spPr>
            <a:xfrm>
              <a:off x="1972984" y="4291378"/>
              <a:ext cx="380538" cy="380538"/>
            </a:xfrm>
            <a:prstGeom prst="ellipse">
              <a:avLst/>
            </a:prstGeom>
            <a:solidFill>
              <a:srgbClr val="D42E1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b="1">
                  <a:latin typeface="Caveat" pitchFamily="2" charset="0"/>
                </a:rPr>
                <a:t>3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3E6AB8D-5F29-F9CA-5A45-35E5C53797C7}"/>
              </a:ext>
            </a:extLst>
          </p:cNvPr>
          <p:cNvGrpSpPr/>
          <p:nvPr/>
        </p:nvGrpSpPr>
        <p:grpSpPr>
          <a:xfrm>
            <a:off x="4406851" y="4113424"/>
            <a:ext cx="2714920" cy="1220520"/>
            <a:chOff x="4406851" y="4113424"/>
            <a:chExt cx="2714920" cy="1220520"/>
          </a:xfrm>
        </p:grpSpPr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A2B875D7-0706-A5E9-9733-A66B3BA9642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590390" y="4113424"/>
              <a:ext cx="600671" cy="66960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63A13F9-24A4-3F1B-073C-6D10D5CE821E}"/>
                </a:ext>
              </a:extLst>
            </p:cNvPr>
            <p:cNvSpPr txBox="1"/>
            <p:nvPr/>
          </p:nvSpPr>
          <p:spPr>
            <a:xfrm>
              <a:off x="4406851" y="4872279"/>
              <a:ext cx="27149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What is the largest Christmas present in world?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F7E53D52-29F8-0619-860D-F3CA2C0438F5}"/>
                </a:ext>
              </a:extLst>
            </p:cNvPr>
            <p:cNvSpPr/>
            <p:nvPr/>
          </p:nvSpPr>
          <p:spPr>
            <a:xfrm>
              <a:off x="5048056" y="4291378"/>
              <a:ext cx="380538" cy="380538"/>
            </a:xfrm>
            <a:prstGeom prst="ellipse">
              <a:avLst/>
            </a:prstGeom>
            <a:solidFill>
              <a:srgbClr val="D42E1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b="1">
                  <a:latin typeface="Caveat" pitchFamily="2" charset="0"/>
                </a:rPr>
                <a:t>4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16D6178-02BD-91FE-FE05-531A921AB1B9}"/>
              </a:ext>
            </a:extLst>
          </p:cNvPr>
          <p:cNvGrpSpPr/>
          <p:nvPr/>
        </p:nvGrpSpPr>
        <p:grpSpPr>
          <a:xfrm>
            <a:off x="7311069" y="4113424"/>
            <a:ext cx="2714920" cy="1219913"/>
            <a:chOff x="7311069" y="4113424"/>
            <a:chExt cx="2714920" cy="1219913"/>
          </a:xfrm>
        </p:grpSpPr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17CA1193-8ED2-777C-B845-BC40807D7F0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966487" y="4113424"/>
              <a:ext cx="1307909" cy="669600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9140FFE-8C59-F1B4-ABF7-C233685FCD45}"/>
                </a:ext>
              </a:extLst>
            </p:cNvPr>
            <p:cNvSpPr txBox="1"/>
            <p:nvPr/>
          </p:nvSpPr>
          <p:spPr>
            <a:xfrm>
              <a:off x="7311069" y="4871672"/>
              <a:ext cx="27149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Where is the oldest Christmas Market in Europe </a:t>
              </a:r>
              <a:endParaRPr lang="en-GB"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F9688F15-2AE4-0AAB-6E7F-6D5634EDB6F4}"/>
                </a:ext>
              </a:extLst>
            </p:cNvPr>
            <p:cNvSpPr/>
            <p:nvPr/>
          </p:nvSpPr>
          <p:spPr>
            <a:xfrm>
              <a:off x="7453457" y="4291378"/>
              <a:ext cx="380538" cy="380538"/>
            </a:xfrm>
            <a:prstGeom prst="ellipse">
              <a:avLst/>
            </a:prstGeom>
            <a:solidFill>
              <a:srgbClr val="D42E1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b="1">
                  <a:latin typeface="Caveat" pitchFamily="2" charset="0"/>
                </a:rPr>
                <a:t>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39523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F35A782-1E9C-D127-3FD2-2E282AFEC14F}"/>
              </a:ext>
            </a:extLst>
          </p:cNvPr>
          <p:cNvSpPr txBox="1"/>
          <p:nvPr/>
        </p:nvSpPr>
        <p:spPr>
          <a:xfrm>
            <a:off x="2492780" y="1170114"/>
            <a:ext cx="720643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000" b="1">
                <a:solidFill>
                  <a:srgbClr val="415928"/>
                </a:solidFill>
                <a:latin typeface="Caveat" pitchFamily="2" charset="0"/>
              </a:rPr>
              <a:t>Music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69EB75A-9630-80D8-DADF-3437AFB35199}"/>
              </a:ext>
            </a:extLst>
          </p:cNvPr>
          <p:cNvGrpSpPr/>
          <p:nvPr/>
        </p:nvGrpSpPr>
        <p:grpSpPr>
          <a:xfrm>
            <a:off x="2496908" y="2192819"/>
            <a:ext cx="6354347" cy="380538"/>
            <a:chOff x="2496908" y="2192819"/>
            <a:chExt cx="6354347" cy="380538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DAA4B6B-4027-2E24-1F63-ED21CB2597A4}"/>
                </a:ext>
              </a:extLst>
            </p:cNvPr>
            <p:cNvSpPr txBox="1"/>
            <p:nvPr/>
          </p:nvSpPr>
          <p:spPr>
            <a:xfrm>
              <a:off x="3124120" y="2226706"/>
              <a:ext cx="572713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What was the </a:t>
              </a:r>
              <a:r>
                <a:rPr lang="en-GB" sz="1200" err="1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xmas</a:t>
              </a:r>
              <a:r>
                <a:rPr lang="en-GB" sz="1200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number 1 in the year 2000? </a:t>
              </a:r>
              <a:endParaRPr lang="en-GB"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9DC3F8F5-F746-23E6-803C-0202099A6B7C}"/>
                </a:ext>
              </a:extLst>
            </p:cNvPr>
            <p:cNvSpPr/>
            <p:nvPr/>
          </p:nvSpPr>
          <p:spPr>
            <a:xfrm>
              <a:off x="2496908" y="2192819"/>
              <a:ext cx="380538" cy="380538"/>
            </a:xfrm>
            <a:prstGeom prst="ellipse">
              <a:avLst/>
            </a:prstGeom>
            <a:solidFill>
              <a:srgbClr val="D42E1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b="1">
                  <a:latin typeface="Caveat" pitchFamily="2" charset="0"/>
                </a:rPr>
                <a:t>1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55B1BDF-80C5-57B1-162A-D705CE763691}"/>
              </a:ext>
            </a:extLst>
          </p:cNvPr>
          <p:cNvGrpSpPr/>
          <p:nvPr/>
        </p:nvGrpSpPr>
        <p:grpSpPr>
          <a:xfrm>
            <a:off x="2496908" y="2883703"/>
            <a:ext cx="5934495" cy="553998"/>
            <a:chOff x="2496908" y="2883703"/>
            <a:chExt cx="5934495" cy="55399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CA248DE-9EAA-E922-686A-CBC45957DC1F}"/>
                </a:ext>
              </a:extLst>
            </p:cNvPr>
            <p:cNvSpPr txBox="1"/>
            <p:nvPr/>
          </p:nvSpPr>
          <p:spPr>
            <a:xfrm>
              <a:off x="3124120" y="2883703"/>
              <a:ext cx="530728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What was the first song played in outer space?</a:t>
              </a:r>
            </a:p>
            <a:p>
              <a:r>
                <a:rPr lang="en-GB" b="1" i="1">
                  <a:latin typeface="Caveat" pitchFamily="2" charset="0"/>
                  <a:ea typeface="Open Sans" panose="020B0606030504020204" pitchFamily="34" charset="0"/>
                  <a:cs typeface="Open Sans" panose="020B0606030504020204" pitchFamily="34" charset="0"/>
                </a:rPr>
                <a:t>Extra point</a:t>
              </a:r>
              <a:r>
                <a:rPr lang="en-GB" b="1">
                  <a:latin typeface="Caveat" pitchFamily="2" charset="0"/>
                  <a:ea typeface="Open Sans" panose="020B0606030504020204" pitchFamily="34" charset="0"/>
                  <a:cs typeface="Open Sans" panose="020B0606030504020204" pitchFamily="34" charset="0"/>
                </a:rPr>
                <a:t>: </a:t>
              </a:r>
              <a:r>
                <a:rPr lang="en-GB" sz="120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which year?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E02CA021-A0AB-11D3-4483-454B4452F120}"/>
                </a:ext>
              </a:extLst>
            </p:cNvPr>
            <p:cNvSpPr/>
            <p:nvPr/>
          </p:nvSpPr>
          <p:spPr>
            <a:xfrm>
              <a:off x="2496908" y="2959414"/>
              <a:ext cx="380538" cy="380538"/>
            </a:xfrm>
            <a:prstGeom prst="ellipse">
              <a:avLst/>
            </a:prstGeom>
            <a:solidFill>
              <a:srgbClr val="D42E1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b="1">
                  <a:latin typeface="Caveat" pitchFamily="2" charset="0"/>
                </a:rPr>
                <a:t>2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6EFCE69-9FE2-1650-435C-58542EA6B0FE}"/>
              </a:ext>
            </a:extLst>
          </p:cNvPr>
          <p:cNvGrpSpPr/>
          <p:nvPr/>
        </p:nvGrpSpPr>
        <p:grpSpPr>
          <a:xfrm>
            <a:off x="2496908" y="3817699"/>
            <a:ext cx="6505690" cy="461665"/>
            <a:chOff x="2496908" y="3817699"/>
            <a:chExt cx="6505690" cy="461665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58F2DEF-0863-D7BF-E810-1F17EE9D9262}"/>
                </a:ext>
              </a:extLst>
            </p:cNvPr>
            <p:cNvSpPr txBox="1"/>
            <p:nvPr/>
          </p:nvSpPr>
          <p:spPr>
            <a:xfrm>
              <a:off x="3124120" y="3817699"/>
              <a:ext cx="587847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True or false: Irving Berlin hated Elvis Presley’s version of “White Christmas” so much he tried to prevent radio stations from playing it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6F9F83C3-DDF5-82A9-FD55-CA9203BE8E9A}"/>
                </a:ext>
              </a:extLst>
            </p:cNvPr>
            <p:cNvSpPr/>
            <p:nvPr/>
          </p:nvSpPr>
          <p:spPr>
            <a:xfrm>
              <a:off x="2496908" y="3847028"/>
              <a:ext cx="380538" cy="380538"/>
            </a:xfrm>
            <a:prstGeom prst="ellipse">
              <a:avLst/>
            </a:prstGeom>
            <a:solidFill>
              <a:srgbClr val="D42E1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b="1">
                  <a:latin typeface="Caveat" pitchFamily="2" charset="0"/>
                </a:rPr>
                <a:t>3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9F699ED-517B-3073-63BE-712272D19E43}"/>
              </a:ext>
            </a:extLst>
          </p:cNvPr>
          <p:cNvGrpSpPr/>
          <p:nvPr/>
        </p:nvGrpSpPr>
        <p:grpSpPr>
          <a:xfrm>
            <a:off x="2496908" y="4659362"/>
            <a:ext cx="5875618" cy="461665"/>
            <a:chOff x="2496908" y="4659362"/>
            <a:chExt cx="5875618" cy="461665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8DFC873-705B-3AA6-CCA4-68C8A22F34DC}"/>
                </a:ext>
              </a:extLst>
            </p:cNvPr>
            <p:cNvSpPr txBox="1"/>
            <p:nvPr/>
          </p:nvSpPr>
          <p:spPr>
            <a:xfrm>
              <a:off x="3124120" y="4659362"/>
              <a:ext cx="524840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From 1</a:t>
              </a:r>
              <a:r>
                <a:rPr lang="en-GB" sz="1200" baseline="3000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st</a:t>
              </a:r>
              <a:r>
                <a:rPr lang="en-GB" sz="120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to 3</a:t>
              </a:r>
              <a:r>
                <a:rPr lang="en-GB" sz="1200" baseline="3000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rd</a:t>
              </a:r>
              <a:r>
                <a:rPr lang="en-GB" sz="120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, who earns the most royalties from their Christmas sings?</a:t>
              </a:r>
              <a:endParaRPr lang="en-GB" sz="120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3FC82EB-C02B-396D-37B0-4858AD545F15}"/>
                </a:ext>
              </a:extLst>
            </p:cNvPr>
            <p:cNvSpPr/>
            <p:nvPr/>
          </p:nvSpPr>
          <p:spPr>
            <a:xfrm>
              <a:off x="2496908" y="4713191"/>
              <a:ext cx="380538" cy="380538"/>
            </a:xfrm>
            <a:prstGeom prst="ellipse">
              <a:avLst/>
            </a:prstGeom>
            <a:solidFill>
              <a:srgbClr val="D42E1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b="1">
                  <a:latin typeface="Caveat" pitchFamily="2" charset="0"/>
                </a:rPr>
                <a:t>4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080ED1E-91C3-FF9F-E43C-C682B1FADD94}"/>
              </a:ext>
            </a:extLst>
          </p:cNvPr>
          <p:cNvGrpSpPr/>
          <p:nvPr/>
        </p:nvGrpSpPr>
        <p:grpSpPr>
          <a:xfrm>
            <a:off x="2496908" y="5501025"/>
            <a:ext cx="5139207" cy="646331"/>
            <a:chOff x="2496908" y="5501025"/>
            <a:chExt cx="5139207" cy="646331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03DFD24-2CAD-F0CA-573B-4E977650AE7A}"/>
                </a:ext>
              </a:extLst>
            </p:cNvPr>
            <p:cNvSpPr txBox="1"/>
            <p:nvPr/>
          </p:nvSpPr>
          <p:spPr>
            <a:xfrm>
              <a:off x="3124120" y="5501025"/>
              <a:ext cx="451199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Which song had a UK Christmas Singles Chart Number One twice, once in 1975 and again in 1991 (not “Do They Know It’s Christmas”)?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1325B047-4E91-9068-BC17-BDA95D055CFB}"/>
                </a:ext>
              </a:extLst>
            </p:cNvPr>
            <p:cNvSpPr/>
            <p:nvPr/>
          </p:nvSpPr>
          <p:spPr>
            <a:xfrm>
              <a:off x="2496908" y="5639803"/>
              <a:ext cx="380538" cy="380538"/>
            </a:xfrm>
            <a:prstGeom prst="ellipse">
              <a:avLst/>
            </a:prstGeom>
            <a:solidFill>
              <a:srgbClr val="D42E1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b="1">
                  <a:latin typeface="Caveat" pitchFamily="2" charset="0"/>
                </a:rPr>
                <a:t>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55928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2AAC92B-3643-0E03-03C4-97FA9597193C}"/>
              </a:ext>
            </a:extLst>
          </p:cNvPr>
          <p:cNvSpPr txBox="1"/>
          <p:nvPr/>
        </p:nvSpPr>
        <p:spPr>
          <a:xfrm>
            <a:off x="2492780" y="1170114"/>
            <a:ext cx="720643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000" b="1">
                <a:solidFill>
                  <a:srgbClr val="415928"/>
                </a:solidFill>
                <a:latin typeface="Caveat" pitchFamily="2" charset="0"/>
              </a:rPr>
              <a:t>Food &amp; Drink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A9EE2C0-B36E-BB31-DE8D-9C5740B56709}"/>
              </a:ext>
            </a:extLst>
          </p:cNvPr>
          <p:cNvGrpSpPr/>
          <p:nvPr/>
        </p:nvGrpSpPr>
        <p:grpSpPr>
          <a:xfrm>
            <a:off x="2484314" y="1971839"/>
            <a:ext cx="6982121" cy="461665"/>
            <a:chOff x="2484314" y="1971839"/>
            <a:chExt cx="6982121" cy="461665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96ED23E-006D-9B5A-B56E-373B6E7B2AD8}"/>
                </a:ext>
              </a:extLst>
            </p:cNvPr>
            <p:cNvSpPr txBox="1"/>
            <p:nvPr/>
          </p:nvSpPr>
          <p:spPr>
            <a:xfrm>
              <a:off x="3119521" y="1971839"/>
              <a:ext cx="63469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In the middle ages, it was tradition for everyone to eat what Christmas treat for each of the 12 days of </a:t>
              </a:r>
              <a:r>
                <a:rPr lang="en-GB" sz="1200" err="1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xmas</a:t>
              </a:r>
              <a:r>
                <a:rPr lang="en-GB" sz="1200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- bringing good luck for the new year</a:t>
              </a:r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25E760AE-F50B-E7A8-7522-251ECB7FA876}"/>
                </a:ext>
              </a:extLst>
            </p:cNvPr>
            <p:cNvSpPr/>
            <p:nvPr/>
          </p:nvSpPr>
          <p:spPr>
            <a:xfrm>
              <a:off x="2484314" y="1997861"/>
              <a:ext cx="380538" cy="380538"/>
            </a:xfrm>
            <a:prstGeom prst="ellipse">
              <a:avLst/>
            </a:prstGeom>
            <a:solidFill>
              <a:srgbClr val="D42E1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b="1">
                  <a:latin typeface="Caveat" pitchFamily="2" charset="0"/>
                </a:rPr>
                <a:t>1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0DC2A0A-5492-4379-51B8-B8968A36328E}"/>
              </a:ext>
            </a:extLst>
          </p:cNvPr>
          <p:cNvGrpSpPr/>
          <p:nvPr/>
        </p:nvGrpSpPr>
        <p:grpSpPr>
          <a:xfrm>
            <a:off x="2484314" y="2602427"/>
            <a:ext cx="6870970" cy="380538"/>
            <a:chOff x="2484314" y="2602427"/>
            <a:chExt cx="6870970" cy="380538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7085A8E-9F3C-8865-E9E2-61E2DBFF7308}"/>
                </a:ext>
              </a:extLst>
            </p:cNvPr>
            <p:cNvSpPr txBox="1"/>
            <p:nvPr/>
          </p:nvSpPr>
          <p:spPr>
            <a:xfrm>
              <a:off x="3119521" y="2665516"/>
              <a:ext cx="623576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Which is largest, the UK record for biggest Parsnip, Potato or Sprout?</a:t>
              </a:r>
              <a:endParaRPr lang="en-GB" sz="120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4DE3F6CB-0014-1A71-31C7-81D095D4A55A}"/>
                </a:ext>
              </a:extLst>
            </p:cNvPr>
            <p:cNvSpPr/>
            <p:nvPr/>
          </p:nvSpPr>
          <p:spPr>
            <a:xfrm>
              <a:off x="2484314" y="2602427"/>
              <a:ext cx="380538" cy="380538"/>
            </a:xfrm>
            <a:prstGeom prst="ellipse">
              <a:avLst/>
            </a:prstGeom>
            <a:solidFill>
              <a:srgbClr val="D42E1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b="1">
                  <a:latin typeface="Caveat" pitchFamily="2" charset="0"/>
                </a:rPr>
                <a:t>2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41DC725-4118-4730-67F5-A5257B0DC578}"/>
              </a:ext>
            </a:extLst>
          </p:cNvPr>
          <p:cNvGrpSpPr/>
          <p:nvPr/>
        </p:nvGrpSpPr>
        <p:grpSpPr>
          <a:xfrm>
            <a:off x="2484314" y="3127186"/>
            <a:ext cx="6870970" cy="380538"/>
            <a:chOff x="2484314" y="3127186"/>
            <a:chExt cx="6870970" cy="38053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0AA26D4-5749-8723-BD0F-35A299250C07}"/>
                </a:ext>
              </a:extLst>
            </p:cNvPr>
            <p:cNvSpPr txBox="1"/>
            <p:nvPr/>
          </p:nvSpPr>
          <p:spPr>
            <a:xfrm>
              <a:off x="3119521" y="3174527"/>
              <a:ext cx="623576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Which fruit is traditionally put in a Christmas stocking?</a:t>
              </a:r>
              <a:endParaRPr lang="en-GB" sz="120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31491116-5A1A-FA87-CD81-EAEE57EF086D}"/>
                </a:ext>
              </a:extLst>
            </p:cNvPr>
            <p:cNvSpPr/>
            <p:nvPr/>
          </p:nvSpPr>
          <p:spPr>
            <a:xfrm>
              <a:off x="2484314" y="3127186"/>
              <a:ext cx="380538" cy="380538"/>
            </a:xfrm>
            <a:prstGeom prst="ellipse">
              <a:avLst/>
            </a:prstGeom>
            <a:solidFill>
              <a:srgbClr val="D42E1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b="1">
                  <a:latin typeface="Caveat" pitchFamily="2" charset="0"/>
                </a:rPr>
                <a:t>3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419943F-1957-F19E-94CF-4E5DB263B75D}"/>
              </a:ext>
            </a:extLst>
          </p:cNvPr>
          <p:cNvGrpSpPr/>
          <p:nvPr/>
        </p:nvGrpSpPr>
        <p:grpSpPr>
          <a:xfrm>
            <a:off x="2484314" y="3638419"/>
            <a:ext cx="6870970" cy="380538"/>
            <a:chOff x="2484314" y="3638419"/>
            <a:chExt cx="6870970" cy="380538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1375833-C8DD-E735-BD33-B9BA368DA19F}"/>
                </a:ext>
              </a:extLst>
            </p:cNvPr>
            <p:cNvSpPr txBox="1"/>
            <p:nvPr/>
          </p:nvSpPr>
          <p:spPr>
            <a:xfrm>
              <a:off x="3119521" y="3683538"/>
              <a:ext cx="623576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In which country is it now traditional to eat KFC for Christmas dinner?</a:t>
              </a:r>
              <a:endParaRPr lang="en-GB" sz="120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8D149CA1-9773-CD31-EA9B-5EF580378090}"/>
                </a:ext>
              </a:extLst>
            </p:cNvPr>
            <p:cNvSpPr/>
            <p:nvPr/>
          </p:nvSpPr>
          <p:spPr>
            <a:xfrm>
              <a:off x="2484314" y="3638419"/>
              <a:ext cx="380538" cy="380538"/>
            </a:xfrm>
            <a:prstGeom prst="ellipse">
              <a:avLst/>
            </a:prstGeom>
            <a:solidFill>
              <a:srgbClr val="D42E1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b="1">
                  <a:latin typeface="Caveat" pitchFamily="2" charset="0"/>
                </a:rPr>
                <a:t>4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F25C380-1312-1A7B-6AA6-1CAF77E6B4BD}"/>
              </a:ext>
            </a:extLst>
          </p:cNvPr>
          <p:cNvGrpSpPr/>
          <p:nvPr/>
        </p:nvGrpSpPr>
        <p:grpSpPr>
          <a:xfrm>
            <a:off x="2484314" y="4136351"/>
            <a:ext cx="6870970" cy="380538"/>
            <a:chOff x="2484314" y="4136351"/>
            <a:chExt cx="6870970" cy="380538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59C4C50-9D43-8A38-8F6C-ACC471B1E217}"/>
                </a:ext>
              </a:extLst>
            </p:cNvPr>
            <p:cNvSpPr txBox="1"/>
            <p:nvPr/>
          </p:nvSpPr>
          <p:spPr>
            <a:xfrm>
              <a:off x="3119521" y="4192549"/>
              <a:ext cx="623576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Which alcohol is traditionally added to the base of a trifle?</a:t>
              </a:r>
              <a:endParaRPr lang="en-GB" sz="120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10C84F22-E8F0-C193-5505-2BC6F0687A2A}"/>
                </a:ext>
              </a:extLst>
            </p:cNvPr>
            <p:cNvSpPr/>
            <p:nvPr/>
          </p:nvSpPr>
          <p:spPr>
            <a:xfrm>
              <a:off x="2484314" y="4136351"/>
              <a:ext cx="380538" cy="380538"/>
            </a:xfrm>
            <a:prstGeom prst="ellipse">
              <a:avLst/>
            </a:prstGeom>
            <a:solidFill>
              <a:srgbClr val="D42E1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b="1">
                  <a:latin typeface="Caveat" pitchFamily="2" charset="0"/>
                </a:rPr>
                <a:t>5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334F7D7B-C7B0-4509-0092-895F59DF60A2}"/>
              </a:ext>
            </a:extLst>
          </p:cNvPr>
          <p:cNvGrpSpPr/>
          <p:nvPr/>
        </p:nvGrpSpPr>
        <p:grpSpPr>
          <a:xfrm>
            <a:off x="2484314" y="4701560"/>
            <a:ext cx="6870970" cy="461665"/>
            <a:chOff x="2484314" y="4701560"/>
            <a:chExt cx="6870970" cy="461665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22C27B6-1324-95A4-3959-4C0DA33584DE}"/>
                </a:ext>
              </a:extLst>
            </p:cNvPr>
            <p:cNvSpPr txBox="1"/>
            <p:nvPr/>
          </p:nvSpPr>
          <p:spPr>
            <a:xfrm>
              <a:off x="3119521" y="4701560"/>
              <a:ext cx="623576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What type of pudding is asked for in the popular Christmas carol </a:t>
              </a:r>
              <a:br>
                <a:rPr lang="en-GB" sz="120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lang="en-GB" sz="120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“We wish you a merry Christmas”? </a:t>
              </a:r>
              <a:endParaRPr lang="en-GB" sz="120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6658BC10-3907-6B13-4E50-98596A3A9955}"/>
                </a:ext>
              </a:extLst>
            </p:cNvPr>
            <p:cNvSpPr/>
            <p:nvPr/>
          </p:nvSpPr>
          <p:spPr>
            <a:xfrm>
              <a:off x="2484314" y="4740862"/>
              <a:ext cx="380538" cy="380538"/>
            </a:xfrm>
            <a:prstGeom prst="ellipse">
              <a:avLst/>
            </a:prstGeom>
            <a:solidFill>
              <a:srgbClr val="D42E1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b="1">
                  <a:latin typeface="Caveat" pitchFamily="2" charset="0"/>
                </a:rPr>
                <a:t>6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54759E5-D30E-D15F-8BB0-27F1E5A328EA}"/>
              </a:ext>
            </a:extLst>
          </p:cNvPr>
          <p:cNvGrpSpPr/>
          <p:nvPr/>
        </p:nvGrpSpPr>
        <p:grpSpPr>
          <a:xfrm>
            <a:off x="2484314" y="5334297"/>
            <a:ext cx="6492756" cy="380538"/>
            <a:chOff x="2484314" y="5334297"/>
            <a:chExt cx="6492756" cy="380538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E93E663-1CE5-2A9F-C8AF-922AA8B79EB2}"/>
                </a:ext>
              </a:extLst>
            </p:cNvPr>
            <p:cNvSpPr txBox="1"/>
            <p:nvPr/>
          </p:nvSpPr>
          <p:spPr>
            <a:xfrm>
              <a:off x="3119521" y="5395237"/>
              <a:ext cx="585754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What ingredient is traditionally layered under the icing of a Christmas cake?</a:t>
              </a:r>
              <a:endParaRPr lang="en-GB" sz="120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5D89BF62-72F9-27E0-36EC-07B48DBB86C1}"/>
                </a:ext>
              </a:extLst>
            </p:cNvPr>
            <p:cNvSpPr/>
            <p:nvPr/>
          </p:nvSpPr>
          <p:spPr>
            <a:xfrm>
              <a:off x="2484314" y="5334297"/>
              <a:ext cx="380538" cy="380538"/>
            </a:xfrm>
            <a:prstGeom prst="ellipse">
              <a:avLst/>
            </a:prstGeom>
            <a:solidFill>
              <a:srgbClr val="D42E1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b="1">
                  <a:latin typeface="Caveat" pitchFamily="2" charset="0"/>
                </a:rPr>
                <a:t>7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874356C-2626-A0FA-3FC9-350EA7094D15}"/>
              </a:ext>
            </a:extLst>
          </p:cNvPr>
          <p:cNvGrpSpPr/>
          <p:nvPr/>
        </p:nvGrpSpPr>
        <p:grpSpPr>
          <a:xfrm>
            <a:off x="2484314" y="5851639"/>
            <a:ext cx="6492756" cy="380538"/>
            <a:chOff x="2484314" y="5851639"/>
            <a:chExt cx="6492756" cy="380538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EF3183D-9B5A-9219-2FAD-9E30857EEF2E}"/>
                </a:ext>
              </a:extLst>
            </p:cNvPr>
            <p:cNvSpPr txBox="1"/>
            <p:nvPr/>
          </p:nvSpPr>
          <p:spPr>
            <a:xfrm>
              <a:off x="3119521" y="5904246"/>
              <a:ext cx="585754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What is the traditional Christmas drink made from eggs, milk and nutmeg?</a:t>
              </a:r>
              <a:endParaRPr lang="en-GB" sz="120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3EDC1EDE-72ED-E8B4-E1DE-E8B33865994E}"/>
                </a:ext>
              </a:extLst>
            </p:cNvPr>
            <p:cNvSpPr/>
            <p:nvPr/>
          </p:nvSpPr>
          <p:spPr>
            <a:xfrm>
              <a:off x="2484314" y="5851639"/>
              <a:ext cx="380538" cy="380538"/>
            </a:xfrm>
            <a:prstGeom prst="ellipse">
              <a:avLst/>
            </a:prstGeom>
            <a:solidFill>
              <a:srgbClr val="D42E1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b="1">
                  <a:latin typeface="Caveat" pitchFamily="2" charset="0"/>
                </a:rPr>
                <a:t>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36922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F35A782-1E9C-D127-3FD2-2E282AFEC14F}"/>
              </a:ext>
            </a:extLst>
          </p:cNvPr>
          <p:cNvSpPr txBox="1"/>
          <p:nvPr/>
        </p:nvSpPr>
        <p:spPr>
          <a:xfrm>
            <a:off x="2492780" y="1170114"/>
            <a:ext cx="720643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000" b="1">
                <a:solidFill>
                  <a:srgbClr val="415928"/>
                </a:solidFill>
                <a:latin typeface="Caveat" pitchFamily="2" charset="0"/>
              </a:rPr>
              <a:t>Films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CFF4676-1CC1-4C9D-F7F7-F2DDFCCBFD40}"/>
              </a:ext>
            </a:extLst>
          </p:cNvPr>
          <p:cNvGrpSpPr/>
          <p:nvPr/>
        </p:nvGrpSpPr>
        <p:grpSpPr>
          <a:xfrm>
            <a:off x="2492780" y="2117818"/>
            <a:ext cx="6773771" cy="461665"/>
            <a:chOff x="2492780" y="2117818"/>
            <a:chExt cx="6773771" cy="461665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C30B4C4-2450-C8B9-AB70-BE668FDB56A7}"/>
                </a:ext>
              </a:extLst>
            </p:cNvPr>
            <p:cNvSpPr txBox="1"/>
            <p:nvPr/>
          </p:nvSpPr>
          <p:spPr>
            <a:xfrm>
              <a:off x="3117600" y="2117818"/>
              <a:ext cx="614895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In Elf</a:t>
              </a:r>
              <a:r>
                <a:rPr lang="en-GB" sz="120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, Buddy the Elf </a:t>
              </a:r>
              <a:r>
                <a:rPr lang="en-GB" sz="1200" err="1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anmes</a:t>
              </a:r>
              <a:r>
                <a:rPr lang="en-GB" sz="120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the 4 main food groups of his diet – </a:t>
              </a:r>
              <a:br>
                <a:rPr lang="en-GB" sz="120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lang="en-GB" sz="120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candy, candy canes, candy corns and … what is the fourth?</a:t>
              </a:r>
              <a:endParaRPr lang="en-GB" sz="120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C3BFC048-936D-6BD1-2278-2F3909C0D59E}"/>
                </a:ext>
              </a:extLst>
            </p:cNvPr>
            <p:cNvSpPr/>
            <p:nvPr/>
          </p:nvSpPr>
          <p:spPr>
            <a:xfrm>
              <a:off x="2492780" y="2158114"/>
              <a:ext cx="380538" cy="380538"/>
            </a:xfrm>
            <a:prstGeom prst="ellipse">
              <a:avLst/>
            </a:prstGeom>
            <a:solidFill>
              <a:srgbClr val="D42E1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b="1">
                  <a:latin typeface="Caveat" pitchFamily="2" charset="0"/>
                </a:rPr>
                <a:t>1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0E899C0-1ECE-A2BD-D300-3BEF0FD18F68}"/>
              </a:ext>
            </a:extLst>
          </p:cNvPr>
          <p:cNvGrpSpPr/>
          <p:nvPr/>
        </p:nvGrpSpPr>
        <p:grpSpPr>
          <a:xfrm>
            <a:off x="2492780" y="2910527"/>
            <a:ext cx="6291450" cy="461665"/>
            <a:chOff x="2492780" y="2910527"/>
            <a:chExt cx="6291450" cy="461665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AFD4DEF-0429-6FAF-3A0E-1121BBA06A5D}"/>
                </a:ext>
              </a:extLst>
            </p:cNvPr>
            <p:cNvSpPr txBox="1"/>
            <p:nvPr/>
          </p:nvSpPr>
          <p:spPr>
            <a:xfrm>
              <a:off x="3117600" y="2910527"/>
              <a:ext cx="566663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What is the name of the Pumpkin King who discovers Christmas Town, in the film "The Nightmare Before Christmas" ?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FD0E8F5D-489C-4A92-A0DC-86260F0FFDA9}"/>
                </a:ext>
              </a:extLst>
            </p:cNvPr>
            <p:cNvSpPr/>
            <p:nvPr/>
          </p:nvSpPr>
          <p:spPr>
            <a:xfrm>
              <a:off x="2492780" y="2947915"/>
              <a:ext cx="380538" cy="380538"/>
            </a:xfrm>
            <a:prstGeom prst="ellipse">
              <a:avLst/>
            </a:prstGeom>
            <a:solidFill>
              <a:srgbClr val="D42E1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b="1">
                  <a:latin typeface="Caveat" pitchFamily="2" charset="0"/>
                </a:rPr>
                <a:t>2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FA3C702-F4C0-9E53-0FE5-0C986E53626C}"/>
              </a:ext>
            </a:extLst>
          </p:cNvPr>
          <p:cNvGrpSpPr/>
          <p:nvPr/>
        </p:nvGrpSpPr>
        <p:grpSpPr>
          <a:xfrm>
            <a:off x="2492780" y="3703236"/>
            <a:ext cx="6020145" cy="461665"/>
            <a:chOff x="2492780" y="3703236"/>
            <a:chExt cx="6020145" cy="461665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1BD3599-75B9-70FA-48A8-B4D583D99A22}"/>
                </a:ext>
              </a:extLst>
            </p:cNvPr>
            <p:cNvSpPr txBox="1"/>
            <p:nvPr/>
          </p:nvSpPr>
          <p:spPr>
            <a:xfrm>
              <a:off x="3117600" y="3703236"/>
              <a:ext cx="53953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Which 1994 Christmas movie features a young boy who receives a magical ticket to the North Pole on Christmas Eve?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31C7EAA-12E2-091E-2083-D3D04C2545AF}"/>
                </a:ext>
              </a:extLst>
            </p:cNvPr>
            <p:cNvSpPr/>
            <p:nvPr/>
          </p:nvSpPr>
          <p:spPr>
            <a:xfrm>
              <a:off x="2492780" y="3749916"/>
              <a:ext cx="380538" cy="380538"/>
            </a:xfrm>
            <a:prstGeom prst="ellipse">
              <a:avLst/>
            </a:prstGeom>
            <a:solidFill>
              <a:srgbClr val="D42E1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b="1">
                  <a:latin typeface="Caveat" pitchFamily="2" charset="0"/>
                </a:rPr>
                <a:t>3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4EB035E-7FFF-0188-FA51-86002E230C81}"/>
              </a:ext>
            </a:extLst>
          </p:cNvPr>
          <p:cNvGrpSpPr/>
          <p:nvPr/>
        </p:nvGrpSpPr>
        <p:grpSpPr>
          <a:xfrm>
            <a:off x="2492780" y="4495945"/>
            <a:ext cx="6552707" cy="461665"/>
            <a:chOff x="2492780" y="4495945"/>
            <a:chExt cx="6552707" cy="461665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30EF477-2086-FD5C-36E9-884E155C34DF}"/>
                </a:ext>
              </a:extLst>
            </p:cNvPr>
            <p:cNvSpPr txBox="1"/>
            <p:nvPr/>
          </p:nvSpPr>
          <p:spPr>
            <a:xfrm>
              <a:off x="3117600" y="4495945"/>
              <a:ext cx="59278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In the classic film "It's a Wonderful Life," what is the name of the town where George Bailey lives?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46185508-0A79-94FF-9656-B6250BD387B9}"/>
                </a:ext>
              </a:extLst>
            </p:cNvPr>
            <p:cNvSpPr/>
            <p:nvPr/>
          </p:nvSpPr>
          <p:spPr>
            <a:xfrm>
              <a:off x="2492780" y="4538901"/>
              <a:ext cx="380538" cy="380538"/>
            </a:xfrm>
            <a:prstGeom prst="ellipse">
              <a:avLst/>
            </a:prstGeom>
            <a:solidFill>
              <a:srgbClr val="D42E1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b="1">
                  <a:latin typeface="Caveat" pitchFamily="2" charset="0"/>
                </a:rPr>
                <a:t>4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9E035B5-749A-F5A6-6579-F05A2218F714}"/>
              </a:ext>
            </a:extLst>
          </p:cNvPr>
          <p:cNvGrpSpPr/>
          <p:nvPr/>
        </p:nvGrpSpPr>
        <p:grpSpPr>
          <a:xfrm>
            <a:off x="2492780" y="5288655"/>
            <a:ext cx="6773771" cy="553998"/>
            <a:chOff x="2492780" y="5288655"/>
            <a:chExt cx="6773771" cy="553998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15BD1A7-30B2-BCDB-56C8-F2A6E6F24D28}"/>
                </a:ext>
              </a:extLst>
            </p:cNvPr>
            <p:cNvSpPr txBox="1"/>
            <p:nvPr/>
          </p:nvSpPr>
          <p:spPr>
            <a:xfrm>
              <a:off x="3117600" y="5288655"/>
              <a:ext cx="6148951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In "Home Alone," what are the names of the two burglars trying to break into Kevin McCallister's house? </a:t>
              </a:r>
              <a:r>
                <a:rPr lang="en-GB" b="1" i="1">
                  <a:effectLst/>
                  <a:latin typeface="Caveat" pitchFamily="2" charset="0"/>
                  <a:ea typeface="Open Sans" panose="020B0606030504020204" pitchFamily="34" charset="0"/>
                  <a:cs typeface="Open Sans" panose="020B0606030504020204" pitchFamily="34" charset="0"/>
                </a:rPr>
                <a:t>1 point each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F27071D6-D60C-6375-97A3-A4F070A28F73}"/>
                </a:ext>
              </a:extLst>
            </p:cNvPr>
            <p:cNvSpPr/>
            <p:nvPr/>
          </p:nvSpPr>
          <p:spPr>
            <a:xfrm>
              <a:off x="2492780" y="5357232"/>
              <a:ext cx="380538" cy="380538"/>
            </a:xfrm>
            <a:prstGeom prst="ellipse">
              <a:avLst/>
            </a:prstGeom>
            <a:solidFill>
              <a:srgbClr val="D42E1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b="1">
                  <a:latin typeface="Caveat" pitchFamily="2" charset="0"/>
                </a:rPr>
                <a:t>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39881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9</Slides>
  <Notes>3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Laura Hooper</dc:creator>
  <cp:revision>1</cp:revision>
  <dcterms:created xsi:type="dcterms:W3CDTF">2024-11-29T16:12:03Z</dcterms:created>
  <dcterms:modified xsi:type="dcterms:W3CDTF">2024-12-06T17:13:40Z</dcterms:modified>
</cp:coreProperties>
</file>